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76"/>
  </p:notesMasterIdLst>
  <p:sldIdLst>
    <p:sldId id="256" r:id="rId2"/>
    <p:sldId id="263" r:id="rId3"/>
    <p:sldId id="279" r:id="rId4"/>
    <p:sldId id="280" r:id="rId5"/>
    <p:sldId id="282" r:id="rId6"/>
    <p:sldId id="283" r:id="rId7"/>
    <p:sldId id="258"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4" r:id="rId24"/>
    <p:sldId id="288" r:id="rId25"/>
    <p:sldId id="287" r:id="rId26"/>
    <p:sldId id="289" r:id="rId27"/>
    <p:sldId id="303" r:id="rId28"/>
    <p:sldId id="329" r:id="rId29"/>
    <p:sldId id="331" r:id="rId30"/>
    <p:sldId id="304" r:id="rId31"/>
    <p:sldId id="330" r:id="rId32"/>
    <p:sldId id="307" r:id="rId33"/>
    <p:sldId id="308" r:id="rId34"/>
    <p:sldId id="332" r:id="rId35"/>
    <p:sldId id="316" r:id="rId36"/>
    <p:sldId id="317" r:id="rId37"/>
    <p:sldId id="319" r:id="rId38"/>
    <p:sldId id="323" r:id="rId39"/>
    <p:sldId id="324" r:id="rId40"/>
    <p:sldId id="326" r:id="rId41"/>
    <p:sldId id="327" r:id="rId42"/>
    <p:sldId id="334" r:id="rId43"/>
    <p:sldId id="427" r:id="rId44"/>
    <p:sldId id="335" r:id="rId45"/>
    <p:sldId id="336" r:id="rId46"/>
    <p:sldId id="337" r:id="rId47"/>
    <p:sldId id="338" r:id="rId48"/>
    <p:sldId id="397" r:id="rId49"/>
    <p:sldId id="398" r:id="rId50"/>
    <p:sldId id="399" r:id="rId51"/>
    <p:sldId id="400" r:id="rId52"/>
    <p:sldId id="401" r:id="rId53"/>
    <p:sldId id="402" r:id="rId54"/>
    <p:sldId id="403" r:id="rId55"/>
    <p:sldId id="407"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8" r:id="rId70"/>
    <p:sldId id="422" r:id="rId71"/>
    <p:sldId id="423" r:id="rId72"/>
    <p:sldId id="424" r:id="rId73"/>
    <p:sldId id="425" r:id="rId74"/>
    <p:sldId id="262"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9B9B9B"/>
    <a:srgbClr val="FAFAFC"/>
    <a:srgbClr val="2A3249"/>
    <a:srgbClr val="626262"/>
    <a:srgbClr val="717171"/>
    <a:srgbClr val="818181"/>
    <a:srgbClr val="828181"/>
    <a:srgbClr val="9F9F9F"/>
    <a:srgbClr val="90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67" d="100"/>
          <a:sy n="67" d="100"/>
        </p:scale>
        <p:origin x="1292"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37B4B-D629-4DCD-883D-5E0167609675}"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79386A78-3029-45C1-8D6D-707F86471D8F}">
      <dgm:prSet custT="1"/>
      <dgm:spPr/>
      <dgm:t>
        <a:bodyPr/>
        <a:lstStyle/>
        <a:p>
          <a:pPr algn="ctr"/>
          <a:r>
            <a:rPr lang="en-US" sz="2800" dirty="0"/>
            <a:t>Install NodeJS and NPM.</a:t>
          </a:r>
        </a:p>
      </dgm:t>
    </dgm:pt>
    <dgm:pt modelId="{42BA1240-5FC9-4A71-92AC-F892EE30D94E}" type="parTrans" cxnId="{336826F3-2E17-449F-A859-C2396141EBDE}">
      <dgm:prSet/>
      <dgm:spPr/>
      <dgm:t>
        <a:bodyPr/>
        <a:lstStyle/>
        <a:p>
          <a:endParaRPr lang="en-US"/>
        </a:p>
      </dgm:t>
    </dgm:pt>
    <dgm:pt modelId="{0004722B-BC55-421D-B9C4-5264E218AC53}" type="sibTrans" cxnId="{336826F3-2E17-449F-A859-C2396141EBDE}">
      <dgm:prSet/>
      <dgm:spPr/>
      <dgm:t>
        <a:bodyPr/>
        <a:lstStyle/>
        <a:p>
          <a:endParaRPr lang="en-US"/>
        </a:p>
      </dgm:t>
    </dgm:pt>
    <dgm:pt modelId="{BCB23AE6-A994-4287-8A37-EED2B0982D23}">
      <dgm:prSet custT="1"/>
      <dgm:spPr/>
      <dgm:t>
        <a:bodyPr/>
        <a:lstStyle/>
        <a:p>
          <a:pPr algn="ctr"/>
          <a:r>
            <a:rPr lang="en-US" sz="2800"/>
            <a:t>Install Visual Studio Code.</a:t>
          </a:r>
        </a:p>
      </dgm:t>
    </dgm:pt>
    <dgm:pt modelId="{17016AC8-4FB9-4B34-808F-3226F1D19AB0}" type="parTrans" cxnId="{C3E2158E-09A0-4A21-A95C-129789F4FCA8}">
      <dgm:prSet/>
      <dgm:spPr/>
      <dgm:t>
        <a:bodyPr/>
        <a:lstStyle/>
        <a:p>
          <a:endParaRPr lang="en-US"/>
        </a:p>
      </dgm:t>
    </dgm:pt>
    <dgm:pt modelId="{F01D0C96-935C-44BD-84FA-0EA75B5D5CBC}" type="sibTrans" cxnId="{C3E2158E-09A0-4A21-A95C-129789F4FCA8}">
      <dgm:prSet/>
      <dgm:spPr/>
      <dgm:t>
        <a:bodyPr/>
        <a:lstStyle/>
        <a:p>
          <a:endParaRPr lang="en-US"/>
        </a:p>
      </dgm:t>
    </dgm:pt>
    <dgm:pt modelId="{0E3F5B0F-FD8B-4C61-B319-37C6F4C267C0}">
      <dgm:prSet custT="1"/>
      <dgm:spPr/>
      <dgm:t>
        <a:bodyPr/>
        <a:lstStyle/>
        <a:p>
          <a:pPr algn="ctr"/>
          <a:r>
            <a:rPr lang="en-US" sz="2800" dirty="0"/>
            <a:t>Install  React from terminal .</a:t>
          </a:r>
        </a:p>
      </dgm:t>
    </dgm:pt>
    <dgm:pt modelId="{328BC68F-B1C9-4FA7-9B84-E991D751F638}" type="parTrans" cxnId="{497748E5-9668-4D07-904E-8A7091958157}">
      <dgm:prSet/>
      <dgm:spPr/>
      <dgm:t>
        <a:bodyPr/>
        <a:lstStyle/>
        <a:p>
          <a:endParaRPr lang="en-US"/>
        </a:p>
      </dgm:t>
    </dgm:pt>
    <dgm:pt modelId="{CE81D1BE-161A-40E5-A8B9-1D537A74C632}" type="sibTrans" cxnId="{497748E5-9668-4D07-904E-8A7091958157}">
      <dgm:prSet/>
      <dgm:spPr/>
      <dgm:t>
        <a:bodyPr/>
        <a:lstStyle/>
        <a:p>
          <a:endParaRPr lang="en-US"/>
        </a:p>
      </dgm:t>
    </dgm:pt>
    <dgm:pt modelId="{D2ABC971-4A86-4F59-BCCA-340206B24DAC}">
      <dgm:prSet custT="1"/>
      <dgm:spPr/>
      <dgm:t>
        <a:bodyPr/>
        <a:lstStyle/>
        <a:p>
          <a:pPr algn="ctr"/>
          <a:r>
            <a:rPr lang="en-US" sz="2800" dirty="0" err="1"/>
            <a:t>npm</a:t>
          </a:r>
          <a:r>
            <a:rPr lang="en-US" sz="2800" dirty="0"/>
            <a:t> install -g create-react-app</a:t>
          </a:r>
        </a:p>
      </dgm:t>
    </dgm:pt>
    <dgm:pt modelId="{663B3DFC-42E3-4C12-A77A-E4880BE71CB3}" type="parTrans" cxnId="{39B2F115-1E32-491A-9166-32001525D239}">
      <dgm:prSet/>
      <dgm:spPr/>
      <dgm:t>
        <a:bodyPr/>
        <a:lstStyle/>
        <a:p>
          <a:endParaRPr lang="en-US"/>
        </a:p>
      </dgm:t>
    </dgm:pt>
    <dgm:pt modelId="{F81555CF-ECD8-47FD-946C-58D345398673}" type="sibTrans" cxnId="{39B2F115-1E32-491A-9166-32001525D239}">
      <dgm:prSet/>
      <dgm:spPr/>
      <dgm:t>
        <a:bodyPr/>
        <a:lstStyle/>
        <a:p>
          <a:endParaRPr lang="en-US"/>
        </a:p>
      </dgm:t>
    </dgm:pt>
    <dgm:pt modelId="{DD45C120-8789-4753-A35E-F4E4BFB3D9E5}" type="pres">
      <dgm:prSet presAssocID="{35037B4B-D629-4DCD-883D-5E0167609675}" presName="linear" presStyleCnt="0">
        <dgm:presLayoutVars>
          <dgm:animLvl val="lvl"/>
          <dgm:resizeHandles val="exact"/>
        </dgm:presLayoutVars>
      </dgm:prSet>
      <dgm:spPr/>
    </dgm:pt>
    <dgm:pt modelId="{E73FBEEC-E23E-4DC3-BF6E-DDEA0544021F}" type="pres">
      <dgm:prSet presAssocID="{79386A78-3029-45C1-8D6D-707F86471D8F}" presName="parentText" presStyleLbl="node1" presStyleIdx="0" presStyleCnt="4" custScaleX="68039" custScaleY="58485">
        <dgm:presLayoutVars>
          <dgm:chMax val="0"/>
          <dgm:bulletEnabled val="1"/>
        </dgm:presLayoutVars>
      </dgm:prSet>
      <dgm:spPr/>
    </dgm:pt>
    <dgm:pt modelId="{D870EA3B-F676-4720-9379-80EA5900AE2C}" type="pres">
      <dgm:prSet presAssocID="{0004722B-BC55-421D-B9C4-5264E218AC53}" presName="spacer" presStyleCnt="0"/>
      <dgm:spPr/>
    </dgm:pt>
    <dgm:pt modelId="{29775323-FC44-40BB-91E0-1A8B16D2D31C}" type="pres">
      <dgm:prSet presAssocID="{BCB23AE6-A994-4287-8A37-EED2B0982D23}" presName="parentText" presStyleLbl="node1" presStyleIdx="1" presStyleCnt="4" custScaleX="68039" custScaleY="58485">
        <dgm:presLayoutVars>
          <dgm:chMax val="0"/>
          <dgm:bulletEnabled val="1"/>
        </dgm:presLayoutVars>
      </dgm:prSet>
      <dgm:spPr/>
    </dgm:pt>
    <dgm:pt modelId="{4F922037-5A7B-41B2-9C05-1835233C4DF2}" type="pres">
      <dgm:prSet presAssocID="{F01D0C96-935C-44BD-84FA-0EA75B5D5CBC}" presName="spacer" presStyleCnt="0"/>
      <dgm:spPr/>
    </dgm:pt>
    <dgm:pt modelId="{6238DCDA-1FE1-4A38-BCE9-66DC882FF2E7}" type="pres">
      <dgm:prSet presAssocID="{0E3F5B0F-FD8B-4C61-B319-37C6F4C267C0}" presName="parentText" presStyleLbl="node1" presStyleIdx="2" presStyleCnt="4" custScaleX="68039" custScaleY="58485">
        <dgm:presLayoutVars>
          <dgm:chMax val="0"/>
          <dgm:bulletEnabled val="1"/>
        </dgm:presLayoutVars>
      </dgm:prSet>
      <dgm:spPr/>
    </dgm:pt>
    <dgm:pt modelId="{B3F30521-BAD6-41CC-90B6-159AFAEB282E}" type="pres">
      <dgm:prSet presAssocID="{CE81D1BE-161A-40E5-A8B9-1D537A74C632}" presName="spacer" presStyleCnt="0"/>
      <dgm:spPr/>
    </dgm:pt>
    <dgm:pt modelId="{BFD8DFB7-0938-4A68-BBAD-9CECAB6FE9D2}" type="pres">
      <dgm:prSet presAssocID="{D2ABC971-4A86-4F59-BCCA-340206B24DAC}" presName="parentText" presStyleLbl="node1" presStyleIdx="3" presStyleCnt="4" custScaleX="68039" custScaleY="58485">
        <dgm:presLayoutVars>
          <dgm:chMax val="0"/>
          <dgm:bulletEnabled val="1"/>
        </dgm:presLayoutVars>
      </dgm:prSet>
      <dgm:spPr/>
    </dgm:pt>
  </dgm:ptLst>
  <dgm:cxnLst>
    <dgm:cxn modelId="{FBBBAF15-A1DD-426D-BD2D-B35FF1A02A0D}" type="presOf" srcId="{0E3F5B0F-FD8B-4C61-B319-37C6F4C267C0}" destId="{6238DCDA-1FE1-4A38-BCE9-66DC882FF2E7}" srcOrd="0" destOrd="0" presId="urn:microsoft.com/office/officeart/2005/8/layout/vList2"/>
    <dgm:cxn modelId="{39B2F115-1E32-491A-9166-32001525D239}" srcId="{35037B4B-D629-4DCD-883D-5E0167609675}" destId="{D2ABC971-4A86-4F59-BCCA-340206B24DAC}" srcOrd="3" destOrd="0" parTransId="{663B3DFC-42E3-4C12-A77A-E4880BE71CB3}" sibTransId="{F81555CF-ECD8-47FD-946C-58D345398673}"/>
    <dgm:cxn modelId="{9145B036-FEBF-417C-8A37-42A63039BEA7}" type="presOf" srcId="{35037B4B-D629-4DCD-883D-5E0167609675}" destId="{DD45C120-8789-4753-A35E-F4E4BFB3D9E5}" srcOrd="0" destOrd="0" presId="urn:microsoft.com/office/officeart/2005/8/layout/vList2"/>
    <dgm:cxn modelId="{9876D040-6650-4132-BA96-F29D027C8704}" type="presOf" srcId="{BCB23AE6-A994-4287-8A37-EED2B0982D23}" destId="{29775323-FC44-40BB-91E0-1A8B16D2D31C}" srcOrd="0" destOrd="0" presId="urn:microsoft.com/office/officeart/2005/8/layout/vList2"/>
    <dgm:cxn modelId="{0343AC58-EDDA-4241-B303-60FF6BD11F2F}" type="presOf" srcId="{79386A78-3029-45C1-8D6D-707F86471D8F}" destId="{E73FBEEC-E23E-4DC3-BF6E-DDEA0544021F}" srcOrd="0" destOrd="0" presId="urn:microsoft.com/office/officeart/2005/8/layout/vList2"/>
    <dgm:cxn modelId="{C3E2158E-09A0-4A21-A95C-129789F4FCA8}" srcId="{35037B4B-D629-4DCD-883D-5E0167609675}" destId="{BCB23AE6-A994-4287-8A37-EED2B0982D23}" srcOrd="1" destOrd="0" parTransId="{17016AC8-4FB9-4B34-808F-3226F1D19AB0}" sibTransId="{F01D0C96-935C-44BD-84FA-0EA75B5D5CBC}"/>
    <dgm:cxn modelId="{899F3ED1-4BA1-48D4-B181-FFC7435F83E8}" type="presOf" srcId="{D2ABC971-4A86-4F59-BCCA-340206B24DAC}" destId="{BFD8DFB7-0938-4A68-BBAD-9CECAB6FE9D2}" srcOrd="0" destOrd="0" presId="urn:microsoft.com/office/officeart/2005/8/layout/vList2"/>
    <dgm:cxn modelId="{497748E5-9668-4D07-904E-8A7091958157}" srcId="{35037B4B-D629-4DCD-883D-5E0167609675}" destId="{0E3F5B0F-FD8B-4C61-B319-37C6F4C267C0}" srcOrd="2" destOrd="0" parTransId="{328BC68F-B1C9-4FA7-9B84-E991D751F638}" sibTransId="{CE81D1BE-161A-40E5-A8B9-1D537A74C632}"/>
    <dgm:cxn modelId="{336826F3-2E17-449F-A859-C2396141EBDE}" srcId="{35037B4B-D629-4DCD-883D-5E0167609675}" destId="{79386A78-3029-45C1-8D6D-707F86471D8F}" srcOrd="0" destOrd="0" parTransId="{42BA1240-5FC9-4A71-92AC-F892EE30D94E}" sibTransId="{0004722B-BC55-421D-B9C4-5264E218AC53}"/>
    <dgm:cxn modelId="{35C75004-CE9F-4A42-A0C4-56E69CF5D525}" type="presParOf" srcId="{DD45C120-8789-4753-A35E-F4E4BFB3D9E5}" destId="{E73FBEEC-E23E-4DC3-BF6E-DDEA0544021F}" srcOrd="0" destOrd="0" presId="urn:microsoft.com/office/officeart/2005/8/layout/vList2"/>
    <dgm:cxn modelId="{6D4CEA6F-8F4F-4701-97E8-7489AB53551A}" type="presParOf" srcId="{DD45C120-8789-4753-A35E-F4E4BFB3D9E5}" destId="{D870EA3B-F676-4720-9379-80EA5900AE2C}" srcOrd="1" destOrd="0" presId="urn:microsoft.com/office/officeart/2005/8/layout/vList2"/>
    <dgm:cxn modelId="{74354655-17DD-4FA1-92F4-D9BDC5480645}" type="presParOf" srcId="{DD45C120-8789-4753-A35E-F4E4BFB3D9E5}" destId="{29775323-FC44-40BB-91E0-1A8B16D2D31C}" srcOrd="2" destOrd="0" presId="urn:microsoft.com/office/officeart/2005/8/layout/vList2"/>
    <dgm:cxn modelId="{9CF0B3B2-E11B-47BD-B625-1CB14712168A}" type="presParOf" srcId="{DD45C120-8789-4753-A35E-F4E4BFB3D9E5}" destId="{4F922037-5A7B-41B2-9C05-1835233C4DF2}" srcOrd="3" destOrd="0" presId="urn:microsoft.com/office/officeart/2005/8/layout/vList2"/>
    <dgm:cxn modelId="{81055B67-45F7-45E3-AC13-5F14C388F1BA}" type="presParOf" srcId="{DD45C120-8789-4753-A35E-F4E4BFB3D9E5}" destId="{6238DCDA-1FE1-4A38-BCE9-66DC882FF2E7}" srcOrd="4" destOrd="0" presId="urn:microsoft.com/office/officeart/2005/8/layout/vList2"/>
    <dgm:cxn modelId="{D269A0E5-97CA-48D3-B79D-80F4EA1EC7D0}" type="presParOf" srcId="{DD45C120-8789-4753-A35E-F4E4BFB3D9E5}" destId="{B3F30521-BAD6-41CC-90B6-159AFAEB282E}" srcOrd="5" destOrd="0" presId="urn:microsoft.com/office/officeart/2005/8/layout/vList2"/>
    <dgm:cxn modelId="{43E4BC81-D198-4106-8AC7-70CB31E6474A}" type="presParOf" srcId="{DD45C120-8789-4753-A35E-F4E4BFB3D9E5}" destId="{BFD8DFB7-0938-4A68-BBAD-9CECAB6FE9D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249B4-B3D8-4BD1-8EF7-626F4E7B845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02B1CD3-8222-4A53-8331-CA49A83DEF55}">
      <dgm:prSet phldrT="[Text]" custT="1"/>
      <dgm:spPr/>
      <dgm:t>
        <a:bodyPr/>
        <a:lstStyle/>
        <a:p>
          <a:r>
            <a:rPr lang="en-GB" sz="2600" dirty="0"/>
            <a:t>Makes JavaScript coding easier</a:t>
          </a:r>
          <a:endParaRPr lang="en-US" sz="2600" dirty="0"/>
        </a:p>
      </dgm:t>
    </dgm:pt>
    <dgm:pt modelId="{44E28F71-B832-4379-AAE0-76E2969095AC}" type="parTrans" cxnId="{923B8169-872F-4BEB-986A-82536D35A53F}">
      <dgm:prSet/>
      <dgm:spPr/>
      <dgm:t>
        <a:bodyPr/>
        <a:lstStyle/>
        <a:p>
          <a:endParaRPr lang="en-US"/>
        </a:p>
      </dgm:t>
    </dgm:pt>
    <dgm:pt modelId="{4FEE7245-0605-46EF-8C68-3E203ECC89AD}" type="sibTrans" cxnId="{923B8169-872F-4BEB-986A-82536D35A53F}">
      <dgm:prSet/>
      <dgm:spPr/>
      <dgm:t>
        <a:bodyPr/>
        <a:lstStyle/>
        <a:p>
          <a:endParaRPr lang="en-US"/>
        </a:p>
      </dgm:t>
    </dgm:pt>
    <dgm:pt modelId="{65A8B443-B623-4155-B05C-A153F162D1D7}">
      <dgm:prSet custT="1"/>
      <dgm:spPr/>
      <dgm:t>
        <a:bodyPr/>
        <a:lstStyle/>
        <a:p>
          <a:r>
            <a:rPr lang="en-GB" sz="2600">
              <a:solidFill>
                <a:srgbClr val="C00000"/>
              </a:solidFill>
            </a:rPr>
            <a:t>Extremely competent</a:t>
          </a:r>
          <a:endParaRPr lang="en-GB" sz="2600" dirty="0">
            <a:solidFill>
              <a:srgbClr val="C00000"/>
            </a:solidFill>
          </a:endParaRPr>
        </a:p>
      </dgm:t>
    </dgm:pt>
    <dgm:pt modelId="{AFEE7B2F-A12A-44DB-B0A1-D8A2BACB8411}" type="parTrans" cxnId="{3794475A-53AC-46C7-811E-89842A769A38}">
      <dgm:prSet/>
      <dgm:spPr/>
      <dgm:t>
        <a:bodyPr/>
        <a:lstStyle/>
        <a:p>
          <a:endParaRPr lang="en-US"/>
        </a:p>
      </dgm:t>
    </dgm:pt>
    <dgm:pt modelId="{940BF71F-E81A-4199-ACA3-81B1502EF612}" type="sibTrans" cxnId="{3794475A-53AC-46C7-811E-89842A769A38}">
      <dgm:prSet/>
      <dgm:spPr/>
      <dgm:t>
        <a:bodyPr/>
        <a:lstStyle/>
        <a:p>
          <a:endParaRPr lang="en-US"/>
        </a:p>
      </dgm:t>
    </dgm:pt>
    <dgm:pt modelId="{200CDBA9-E55A-44D2-AC7F-085000616292}">
      <dgm:prSet custT="1"/>
      <dgm:spPr/>
      <dgm:t>
        <a:bodyPr/>
        <a:lstStyle/>
        <a:p>
          <a:r>
            <a:rPr lang="en-GB" sz="2600" dirty="0"/>
            <a:t>Excellent cross-platform support</a:t>
          </a:r>
        </a:p>
      </dgm:t>
    </dgm:pt>
    <dgm:pt modelId="{6B47F407-B180-4463-8D24-343F8CE498C0}" type="parTrans" cxnId="{58B34FDD-80E3-4B6C-93C5-290D622E07E1}">
      <dgm:prSet/>
      <dgm:spPr/>
      <dgm:t>
        <a:bodyPr/>
        <a:lstStyle/>
        <a:p>
          <a:endParaRPr lang="en-US"/>
        </a:p>
      </dgm:t>
    </dgm:pt>
    <dgm:pt modelId="{DF1E0CCD-A6E2-494C-8B55-5EF53D44250E}" type="sibTrans" cxnId="{58B34FDD-80E3-4B6C-93C5-290D622E07E1}">
      <dgm:prSet/>
      <dgm:spPr/>
      <dgm:t>
        <a:bodyPr/>
        <a:lstStyle/>
        <a:p>
          <a:endParaRPr lang="en-US"/>
        </a:p>
      </dgm:t>
    </dgm:pt>
    <dgm:pt modelId="{D52FA472-0457-4050-8A16-B37E2001A90D}">
      <dgm:prSet custT="1"/>
      <dgm:spPr/>
      <dgm:t>
        <a:bodyPr/>
        <a:lstStyle/>
        <a:p>
          <a:r>
            <a:rPr lang="en-GB" sz="2600">
              <a:solidFill>
                <a:srgbClr val="C00000"/>
              </a:solidFill>
            </a:rPr>
            <a:t>Handles dependencies</a:t>
          </a:r>
          <a:endParaRPr lang="en-GB" sz="2600" dirty="0">
            <a:solidFill>
              <a:srgbClr val="C00000"/>
            </a:solidFill>
          </a:endParaRPr>
        </a:p>
      </dgm:t>
    </dgm:pt>
    <dgm:pt modelId="{A536C348-D3B0-4EAF-BB20-83DFB0B51EC3}" type="parTrans" cxnId="{0B7CCF20-7A83-48CC-A4B6-FC31D130264E}">
      <dgm:prSet/>
      <dgm:spPr/>
      <dgm:t>
        <a:bodyPr/>
        <a:lstStyle/>
        <a:p>
          <a:endParaRPr lang="en-US"/>
        </a:p>
      </dgm:t>
    </dgm:pt>
    <dgm:pt modelId="{53F8CF2D-7B40-438E-B05A-B57EBCCEE62D}" type="sibTrans" cxnId="{0B7CCF20-7A83-48CC-A4B6-FC31D130264E}">
      <dgm:prSet/>
      <dgm:spPr/>
      <dgm:t>
        <a:bodyPr/>
        <a:lstStyle/>
        <a:p>
          <a:endParaRPr lang="en-US"/>
        </a:p>
      </dgm:t>
    </dgm:pt>
    <dgm:pt modelId="{4AE62C9B-C4FB-4D86-AF99-D3BA0CABD510}">
      <dgm:prSet custT="1"/>
      <dgm:spPr/>
      <dgm:t>
        <a:bodyPr/>
        <a:lstStyle/>
        <a:p>
          <a:r>
            <a:rPr lang="en-GB" sz="2600"/>
            <a:t>Template designing made easy</a:t>
          </a:r>
          <a:endParaRPr lang="en-GB" sz="2600" dirty="0"/>
        </a:p>
      </dgm:t>
    </dgm:pt>
    <dgm:pt modelId="{09D9F195-C05E-4973-B3E1-709D7BE560C6}" type="parTrans" cxnId="{4DF49F60-A6DE-419E-AA60-B11FB42D03C6}">
      <dgm:prSet/>
      <dgm:spPr/>
      <dgm:t>
        <a:bodyPr/>
        <a:lstStyle/>
        <a:p>
          <a:endParaRPr lang="en-US"/>
        </a:p>
      </dgm:t>
    </dgm:pt>
    <dgm:pt modelId="{6F2F824B-6C05-472E-A2E0-8CF9F20E1549}" type="sibTrans" cxnId="{4DF49F60-A6DE-419E-AA60-B11FB42D03C6}">
      <dgm:prSet/>
      <dgm:spPr/>
      <dgm:t>
        <a:bodyPr/>
        <a:lstStyle/>
        <a:p>
          <a:endParaRPr lang="en-US"/>
        </a:p>
      </dgm:t>
    </dgm:pt>
    <dgm:pt modelId="{31BBBB38-5F1C-40FD-9914-D744731288AB}">
      <dgm:prSet custT="1"/>
      <dgm:spPr/>
      <dgm:t>
        <a:bodyPr/>
        <a:lstStyle/>
        <a:p>
          <a:r>
            <a:rPr lang="en-GB" sz="2600">
              <a:solidFill>
                <a:srgbClr val="C00000"/>
              </a:solidFill>
            </a:rPr>
            <a:t>Provides amazing developer tools</a:t>
          </a:r>
          <a:endParaRPr lang="en-GB" sz="2600" dirty="0">
            <a:solidFill>
              <a:srgbClr val="C00000"/>
            </a:solidFill>
          </a:endParaRPr>
        </a:p>
      </dgm:t>
    </dgm:pt>
    <dgm:pt modelId="{A3801334-C6FF-40C4-A498-84093779C69B}" type="parTrans" cxnId="{BD7F4369-3ECD-4681-BE10-41C578A9E26D}">
      <dgm:prSet/>
      <dgm:spPr/>
      <dgm:t>
        <a:bodyPr/>
        <a:lstStyle/>
        <a:p>
          <a:endParaRPr lang="en-US"/>
        </a:p>
      </dgm:t>
    </dgm:pt>
    <dgm:pt modelId="{EAB11D5D-DFC8-4BDD-99A4-5F1E56ED0FD5}" type="sibTrans" cxnId="{BD7F4369-3ECD-4681-BE10-41C578A9E26D}">
      <dgm:prSet/>
      <dgm:spPr/>
      <dgm:t>
        <a:bodyPr/>
        <a:lstStyle/>
        <a:p>
          <a:endParaRPr lang="en-US"/>
        </a:p>
      </dgm:t>
    </dgm:pt>
    <dgm:pt modelId="{91F4139F-DF55-46B3-93F6-CDF691F09A28}">
      <dgm:prSet custT="1"/>
      <dgm:spPr/>
      <dgm:t>
        <a:bodyPr/>
        <a:lstStyle/>
        <a:p>
          <a:r>
            <a:rPr lang="en-GB" sz="2600"/>
            <a:t>UI focused designs</a:t>
          </a:r>
          <a:endParaRPr lang="en-GB" sz="2600" dirty="0"/>
        </a:p>
      </dgm:t>
    </dgm:pt>
    <dgm:pt modelId="{C8FF8B9D-FDD6-4F83-BE1C-9CF69CEDA575}" type="parTrans" cxnId="{518BDD71-226C-4673-B2A4-1B1ECBAFACB3}">
      <dgm:prSet/>
      <dgm:spPr/>
      <dgm:t>
        <a:bodyPr/>
        <a:lstStyle/>
        <a:p>
          <a:endParaRPr lang="en-US"/>
        </a:p>
      </dgm:t>
    </dgm:pt>
    <dgm:pt modelId="{2BFBB25C-D8AE-4A12-9F76-36C80D27D876}" type="sibTrans" cxnId="{518BDD71-226C-4673-B2A4-1B1ECBAFACB3}">
      <dgm:prSet/>
      <dgm:spPr/>
      <dgm:t>
        <a:bodyPr/>
        <a:lstStyle/>
        <a:p>
          <a:endParaRPr lang="en-US"/>
        </a:p>
      </dgm:t>
    </dgm:pt>
    <dgm:pt modelId="{42EFD960-4BEC-45A3-896E-DAFB40FDD65F}">
      <dgm:prSet custT="1"/>
      <dgm:spPr/>
      <dgm:t>
        <a:bodyPr/>
        <a:lstStyle/>
        <a:p>
          <a:r>
            <a:rPr lang="en-GB" sz="2600" dirty="0">
              <a:solidFill>
                <a:srgbClr val="C00000"/>
              </a:solidFill>
            </a:rPr>
            <a:t>Easy to adopt</a:t>
          </a:r>
        </a:p>
      </dgm:t>
    </dgm:pt>
    <dgm:pt modelId="{F0A46FD6-9FB1-447D-94CC-370897721567}" type="parTrans" cxnId="{B3857D0D-D360-47A7-88E3-519DDCCAECE9}">
      <dgm:prSet/>
      <dgm:spPr/>
      <dgm:t>
        <a:bodyPr/>
        <a:lstStyle/>
        <a:p>
          <a:endParaRPr lang="en-US"/>
        </a:p>
      </dgm:t>
    </dgm:pt>
    <dgm:pt modelId="{5DEA193C-D380-46D1-B0B2-0D4FD09E3396}" type="sibTrans" cxnId="{B3857D0D-D360-47A7-88E3-519DDCCAECE9}">
      <dgm:prSet/>
      <dgm:spPr/>
      <dgm:t>
        <a:bodyPr/>
        <a:lstStyle/>
        <a:p>
          <a:endParaRPr lang="en-US"/>
        </a:p>
      </dgm:t>
    </dgm:pt>
    <dgm:pt modelId="{24470942-CF2E-4356-97FE-8C2FE700226A}" type="pres">
      <dgm:prSet presAssocID="{64B249B4-B3D8-4BD1-8EF7-626F4E7B8458}" presName="linear" presStyleCnt="0">
        <dgm:presLayoutVars>
          <dgm:dir/>
          <dgm:animLvl val="lvl"/>
          <dgm:resizeHandles val="exact"/>
        </dgm:presLayoutVars>
      </dgm:prSet>
      <dgm:spPr/>
    </dgm:pt>
    <dgm:pt modelId="{B6C0DA24-8393-4EC5-8081-1DC3FBD6051A}" type="pres">
      <dgm:prSet presAssocID="{E02B1CD3-8222-4A53-8331-CA49A83DEF55}" presName="parentLin" presStyleCnt="0"/>
      <dgm:spPr/>
    </dgm:pt>
    <dgm:pt modelId="{386D964D-B88D-45AC-BD84-0B903D7A8159}" type="pres">
      <dgm:prSet presAssocID="{E02B1CD3-8222-4A53-8331-CA49A83DEF55}" presName="parentLeftMargin" presStyleLbl="node1" presStyleIdx="0" presStyleCnt="8"/>
      <dgm:spPr/>
    </dgm:pt>
    <dgm:pt modelId="{3AE18803-352E-40F6-9245-816B7F307898}" type="pres">
      <dgm:prSet presAssocID="{E02B1CD3-8222-4A53-8331-CA49A83DEF55}" presName="parentText" presStyleLbl="node1" presStyleIdx="0" presStyleCnt="8">
        <dgm:presLayoutVars>
          <dgm:chMax val="0"/>
          <dgm:bulletEnabled val="1"/>
        </dgm:presLayoutVars>
      </dgm:prSet>
      <dgm:spPr/>
    </dgm:pt>
    <dgm:pt modelId="{68315177-0D1B-4F3F-89AC-D050E78850C9}" type="pres">
      <dgm:prSet presAssocID="{E02B1CD3-8222-4A53-8331-CA49A83DEF55}" presName="negativeSpace" presStyleCnt="0"/>
      <dgm:spPr/>
    </dgm:pt>
    <dgm:pt modelId="{A83BB631-5490-48CB-8850-33A59E6FC4C0}" type="pres">
      <dgm:prSet presAssocID="{E02B1CD3-8222-4A53-8331-CA49A83DEF55}" presName="childText" presStyleLbl="conFgAcc1" presStyleIdx="0" presStyleCnt="8">
        <dgm:presLayoutVars>
          <dgm:bulletEnabled val="1"/>
        </dgm:presLayoutVars>
      </dgm:prSet>
      <dgm:spPr/>
    </dgm:pt>
    <dgm:pt modelId="{F8199BF2-8877-4CE0-B869-0DD0B23422E0}" type="pres">
      <dgm:prSet presAssocID="{4FEE7245-0605-46EF-8C68-3E203ECC89AD}" presName="spaceBetweenRectangles" presStyleCnt="0"/>
      <dgm:spPr/>
    </dgm:pt>
    <dgm:pt modelId="{005EE84C-2E42-41BA-AE84-D39D8911FD75}" type="pres">
      <dgm:prSet presAssocID="{65A8B443-B623-4155-B05C-A153F162D1D7}" presName="parentLin" presStyleCnt="0"/>
      <dgm:spPr/>
    </dgm:pt>
    <dgm:pt modelId="{58B0B9B3-2FBC-43F5-912B-60D57C1374C9}" type="pres">
      <dgm:prSet presAssocID="{65A8B443-B623-4155-B05C-A153F162D1D7}" presName="parentLeftMargin" presStyleLbl="node1" presStyleIdx="0" presStyleCnt="8"/>
      <dgm:spPr/>
    </dgm:pt>
    <dgm:pt modelId="{CCA14FDA-F23A-4097-9738-F266BE34CADA}" type="pres">
      <dgm:prSet presAssocID="{65A8B443-B623-4155-B05C-A153F162D1D7}" presName="parentText" presStyleLbl="node1" presStyleIdx="1" presStyleCnt="8">
        <dgm:presLayoutVars>
          <dgm:chMax val="0"/>
          <dgm:bulletEnabled val="1"/>
        </dgm:presLayoutVars>
      </dgm:prSet>
      <dgm:spPr/>
    </dgm:pt>
    <dgm:pt modelId="{9915FF5D-621C-46F8-810A-E774E9CAF566}" type="pres">
      <dgm:prSet presAssocID="{65A8B443-B623-4155-B05C-A153F162D1D7}" presName="negativeSpace" presStyleCnt="0"/>
      <dgm:spPr/>
    </dgm:pt>
    <dgm:pt modelId="{5C07F25F-E302-44BD-901A-FC3FA2C4B45F}" type="pres">
      <dgm:prSet presAssocID="{65A8B443-B623-4155-B05C-A153F162D1D7}" presName="childText" presStyleLbl="conFgAcc1" presStyleIdx="1" presStyleCnt="8">
        <dgm:presLayoutVars>
          <dgm:bulletEnabled val="1"/>
        </dgm:presLayoutVars>
      </dgm:prSet>
      <dgm:spPr/>
    </dgm:pt>
    <dgm:pt modelId="{46407D0F-34E1-489C-A597-1AC5C0BC722D}" type="pres">
      <dgm:prSet presAssocID="{940BF71F-E81A-4199-ACA3-81B1502EF612}" presName="spaceBetweenRectangles" presStyleCnt="0"/>
      <dgm:spPr/>
    </dgm:pt>
    <dgm:pt modelId="{17684CEC-A440-43F1-81B0-357C8085012A}" type="pres">
      <dgm:prSet presAssocID="{200CDBA9-E55A-44D2-AC7F-085000616292}" presName="parentLin" presStyleCnt="0"/>
      <dgm:spPr/>
    </dgm:pt>
    <dgm:pt modelId="{20622511-F649-440F-8648-0DB47ECA610A}" type="pres">
      <dgm:prSet presAssocID="{200CDBA9-E55A-44D2-AC7F-085000616292}" presName="parentLeftMargin" presStyleLbl="node1" presStyleIdx="1" presStyleCnt="8"/>
      <dgm:spPr/>
    </dgm:pt>
    <dgm:pt modelId="{2C81DC5C-0911-4435-89FE-E4E3F1AAC835}" type="pres">
      <dgm:prSet presAssocID="{200CDBA9-E55A-44D2-AC7F-085000616292}" presName="parentText" presStyleLbl="node1" presStyleIdx="2" presStyleCnt="8">
        <dgm:presLayoutVars>
          <dgm:chMax val="0"/>
          <dgm:bulletEnabled val="1"/>
        </dgm:presLayoutVars>
      </dgm:prSet>
      <dgm:spPr/>
    </dgm:pt>
    <dgm:pt modelId="{AE7A8EE1-F61E-4B43-9EED-D049EE8CB359}" type="pres">
      <dgm:prSet presAssocID="{200CDBA9-E55A-44D2-AC7F-085000616292}" presName="negativeSpace" presStyleCnt="0"/>
      <dgm:spPr/>
    </dgm:pt>
    <dgm:pt modelId="{3942D22C-C15C-474A-BC50-111F0ABC4ED6}" type="pres">
      <dgm:prSet presAssocID="{200CDBA9-E55A-44D2-AC7F-085000616292}" presName="childText" presStyleLbl="conFgAcc1" presStyleIdx="2" presStyleCnt="8">
        <dgm:presLayoutVars>
          <dgm:bulletEnabled val="1"/>
        </dgm:presLayoutVars>
      </dgm:prSet>
      <dgm:spPr/>
    </dgm:pt>
    <dgm:pt modelId="{7769B7CD-47CA-4783-8D5A-F27596348332}" type="pres">
      <dgm:prSet presAssocID="{DF1E0CCD-A6E2-494C-8B55-5EF53D44250E}" presName="spaceBetweenRectangles" presStyleCnt="0"/>
      <dgm:spPr/>
    </dgm:pt>
    <dgm:pt modelId="{C5BC508E-41BF-45D6-95B1-BFF566D40B65}" type="pres">
      <dgm:prSet presAssocID="{D52FA472-0457-4050-8A16-B37E2001A90D}" presName="parentLin" presStyleCnt="0"/>
      <dgm:spPr/>
    </dgm:pt>
    <dgm:pt modelId="{C6DD1013-77AE-4B84-8B4D-6B4078E7FA7F}" type="pres">
      <dgm:prSet presAssocID="{D52FA472-0457-4050-8A16-B37E2001A90D}" presName="parentLeftMargin" presStyleLbl="node1" presStyleIdx="2" presStyleCnt="8"/>
      <dgm:spPr/>
    </dgm:pt>
    <dgm:pt modelId="{0D8DF4A3-BE1E-4823-8D98-034CC8963A14}" type="pres">
      <dgm:prSet presAssocID="{D52FA472-0457-4050-8A16-B37E2001A90D}" presName="parentText" presStyleLbl="node1" presStyleIdx="3" presStyleCnt="8">
        <dgm:presLayoutVars>
          <dgm:chMax val="0"/>
          <dgm:bulletEnabled val="1"/>
        </dgm:presLayoutVars>
      </dgm:prSet>
      <dgm:spPr/>
    </dgm:pt>
    <dgm:pt modelId="{623D24F9-00FB-476F-B0D0-861A6412E3DB}" type="pres">
      <dgm:prSet presAssocID="{D52FA472-0457-4050-8A16-B37E2001A90D}" presName="negativeSpace" presStyleCnt="0"/>
      <dgm:spPr/>
    </dgm:pt>
    <dgm:pt modelId="{C1EAB81E-AB3D-4E80-AE42-576B0F961B61}" type="pres">
      <dgm:prSet presAssocID="{D52FA472-0457-4050-8A16-B37E2001A90D}" presName="childText" presStyleLbl="conFgAcc1" presStyleIdx="3" presStyleCnt="8">
        <dgm:presLayoutVars>
          <dgm:bulletEnabled val="1"/>
        </dgm:presLayoutVars>
      </dgm:prSet>
      <dgm:spPr/>
    </dgm:pt>
    <dgm:pt modelId="{20B9ABB7-03F3-4A70-909A-9BAABB7FBBBF}" type="pres">
      <dgm:prSet presAssocID="{53F8CF2D-7B40-438E-B05A-B57EBCCEE62D}" presName="spaceBetweenRectangles" presStyleCnt="0"/>
      <dgm:spPr/>
    </dgm:pt>
    <dgm:pt modelId="{F3DB7B5A-A443-4CBA-9C61-C8E796C0A95E}" type="pres">
      <dgm:prSet presAssocID="{4AE62C9B-C4FB-4D86-AF99-D3BA0CABD510}" presName="parentLin" presStyleCnt="0"/>
      <dgm:spPr/>
    </dgm:pt>
    <dgm:pt modelId="{E572B78E-8DAA-42F1-AA2A-AEF07193E94A}" type="pres">
      <dgm:prSet presAssocID="{4AE62C9B-C4FB-4D86-AF99-D3BA0CABD510}" presName="parentLeftMargin" presStyleLbl="node1" presStyleIdx="3" presStyleCnt="8"/>
      <dgm:spPr/>
    </dgm:pt>
    <dgm:pt modelId="{E7A30E9B-40EC-4424-B473-EFE4CE9778FB}" type="pres">
      <dgm:prSet presAssocID="{4AE62C9B-C4FB-4D86-AF99-D3BA0CABD510}" presName="parentText" presStyleLbl="node1" presStyleIdx="4" presStyleCnt="8">
        <dgm:presLayoutVars>
          <dgm:chMax val="0"/>
          <dgm:bulletEnabled val="1"/>
        </dgm:presLayoutVars>
      </dgm:prSet>
      <dgm:spPr/>
    </dgm:pt>
    <dgm:pt modelId="{D6CD63B9-0C52-4091-BB8E-E0A8F31C16E0}" type="pres">
      <dgm:prSet presAssocID="{4AE62C9B-C4FB-4D86-AF99-D3BA0CABD510}" presName="negativeSpace" presStyleCnt="0"/>
      <dgm:spPr/>
    </dgm:pt>
    <dgm:pt modelId="{330BA4B9-E0BC-48BB-B427-A950F3912EB5}" type="pres">
      <dgm:prSet presAssocID="{4AE62C9B-C4FB-4D86-AF99-D3BA0CABD510}" presName="childText" presStyleLbl="conFgAcc1" presStyleIdx="4" presStyleCnt="8">
        <dgm:presLayoutVars>
          <dgm:bulletEnabled val="1"/>
        </dgm:presLayoutVars>
      </dgm:prSet>
      <dgm:spPr/>
    </dgm:pt>
    <dgm:pt modelId="{B38C4608-F29B-499D-8DB2-C9F6CE3B191E}" type="pres">
      <dgm:prSet presAssocID="{6F2F824B-6C05-472E-A2E0-8CF9F20E1549}" presName="spaceBetweenRectangles" presStyleCnt="0"/>
      <dgm:spPr/>
    </dgm:pt>
    <dgm:pt modelId="{5F6D188E-7AFA-47F2-A6E3-D5891C114D7B}" type="pres">
      <dgm:prSet presAssocID="{31BBBB38-5F1C-40FD-9914-D744731288AB}" presName="parentLin" presStyleCnt="0"/>
      <dgm:spPr/>
    </dgm:pt>
    <dgm:pt modelId="{3B625E4C-D1E4-4180-872F-DB1E4F2ACC52}" type="pres">
      <dgm:prSet presAssocID="{31BBBB38-5F1C-40FD-9914-D744731288AB}" presName="parentLeftMargin" presStyleLbl="node1" presStyleIdx="4" presStyleCnt="8"/>
      <dgm:spPr/>
    </dgm:pt>
    <dgm:pt modelId="{2B93DEEE-2BD9-47DD-A2DB-B142D981AE4C}" type="pres">
      <dgm:prSet presAssocID="{31BBBB38-5F1C-40FD-9914-D744731288AB}" presName="parentText" presStyleLbl="node1" presStyleIdx="5" presStyleCnt="8">
        <dgm:presLayoutVars>
          <dgm:chMax val="0"/>
          <dgm:bulletEnabled val="1"/>
        </dgm:presLayoutVars>
      </dgm:prSet>
      <dgm:spPr/>
    </dgm:pt>
    <dgm:pt modelId="{4C9DF1D1-D795-4AA5-809D-21427E39DCA1}" type="pres">
      <dgm:prSet presAssocID="{31BBBB38-5F1C-40FD-9914-D744731288AB}" presName="negativeSpace" presStyleCnt="0"/>
      <dgm:spPr/>
    </dgm:pt>
    <dgm:pt modelId="{B82711F0-C73F-4FD6-B6AB-CB53ABE0B9E5}" type="pres">
      <dgm:prSet presAssocID="{31BBBB38-5F1C-40FD-9914-D744731288AB}" presName="childText" presStyleLbl="conFgAcc1" presStyleIdx="5" presStyleCnt="8">
        <dgm:presLayoutVars>
          <dgm:bulletEnabled val="1"/>
        </dgm:presLayoutVars>
      </dgm:prSet>
      <dgm:spPr/>
    </dgm:pt>
    <dgm:pt modelId="{556C52D3-1A23-44CA-94D8-689262D30CE0}" type="pres">
      <dgm:prSet presAssocID="{EAB11D5D-DFC8-4BDD-99A4-5F1E56ED0FD5}" presName="spaceBetweenRectangles" presStyleCnt="0"/>
      <dgm:spPr/>
    </dgm:pt>
    <dgm:pt modelId="{A9A15D31-00E7-4769-9315-AD7209DED3E0}" type="pres">
      <dgm:prSet presAssocID="{91F4139F-DF55-46B3-93F6-CDF691F09A28}" presName="parentLin" presStyleCnt="0"/>
      <dgm:spPr/>
    </dgm:pt>
    <dgm:pt modelId="{2CAA13D6-8BAA-487C-96F6-D2490642AD12}" type="pres">
      <dgm:prSet presAssocID="{91F4139F-DF55-46B3-93F6-CDF691F09A28}" presName="parentLeftMargin" presStyleLbl="node1" presStyleIdx="5" presStyleCnt="8"/>
      <dgm:spPr/>
    </dgm:pt>
    <dgm:pt modelId="{9776A091-FAFE-4BDA-B033-1AD79B011360}" type="pres">
      <dgm:prSet presAssocID="{91F4139F-DF55-46B3-93F6-CDF691F09A28}" presName="parentText" presStyleLbl="node1" presStyleIdx="6" presStyleCnt="8">
        <dgm:presLayoutVars>
          <dgm:chMax val="0"/>
          <dgm:bulletEnabled val="1"/>
        </dgm:presLayoutVars>
      </dgm:prSet>
      <dgm:spPr/>
    </dgm:pt>
    <dgm:pt modelId="{290F4ACB-B8C9-41AD-9113-CB13F20D08A7}" type="pres">
      <dgm:prSet presAssocID="{91F4139F-DF55-46B3-93F6-CDF691F09A28}" presName="negativeSpace" presStyleCnt="0"/>
      <dgm:spPr/>
    </dgm:pt>
    <dgm:pt modelId="{B47FCEE0-3F03-40AB-BA50-FC5688E3C836}" type="pres">
      <dgm:prSet presAssocID="{91F4139F-DF55-46B3-93F6-CDF691F09A28}" presName="childText" presStyleLbl="conFgAcc1" presStyleIdx="6" presStyleCnt="8">
        <dgm:presLayoutVars>
          <dgm:bulletEnabled val="1"/>
        </dgm:presLayoutVars>
      </dgm:prSet>
      <dgm:spPr/>
    </dgm:pt>
    <dgm:pt modelId="{E185ECDB-A4A6-4713-B1EB-11BC76210A36}" type="pres">
      <dgm:prSet presAssocID="{2BFBB25C-D8AE-4A12-9F76-36C80D27D876}" presName="spaceBetweenRectangles" presStyleCnt="0"/>
      <dgm:spPr/>
    </dgm:pt>
    <dgm:pt modelId="{0CF6B9F2-C39B-4D15-B8E8-0641C2709420}" type="pres">
      <dgm:prSet presAssocID="{42EFD960-4BEC-45A3-896E-DAFB40FDD65F}" presName="parentLin" presStyleCnt="0"/>
      <dgm:spPr/>
    </dgm:pt>
    <dgm:pt modelId="{5113C82C-5FCC-4E3B-9644-DE8B28981B6E}" type="pres">
      <dgm:prSet presAssocID="{42EFD960-4BEC-45A3-896E-DAFB40FDD65F}" presName="parentLeftMargin" presStyleLbl="node1" presStyleIdx="6" presStyleCnt="8"/>
      <dgm:spPr/>
    </dgm:pt>
    <dgm:pt modelId="{CC5E9A7C-A1DB-4066-9194-8B637B6C4957}" type="pres">
      <dgm:prSet presAssocID="{42EFD960-4BEC-45A3-896E-DAFB40FDD65F}" presName="parentText" presStyleLbl="node1" presStyleIdx="7" presStyleCnt="8">
        <dgm:presLayoutVars>
          <dgm:chMax val="0"/>
          <dgm:bulletEnabled val="1"/>
        </dgm:presLayoutVars>
      </dgm:prSet>
      <dgm:spPr/>
    </dgm:pt>
    <dgm:pt modelId="{AD389DEB-57D0-4834-B0EA-8E4A9AD180BE}" type="pres">
      <dgm:prSet presAssocID="{42EFD960-4BEC-45A3-896E-DAFB40FDD65F}" presName="negativeSpace" presStyleCnt="0"/>
      <dgm:spPr/>
    </dgm:pt>
    <dgm:pt modelId="{A30CA8F3-15D7-4EF1-BD4C-72FCB5870A23}" type="pres">
      <dgm:prSet presAssocID="{42EFD960-4BEC-45A3-896E-DAFB40FDD65F}" presName="childText" presStyleLbl="conFgAcc1" presStyleIdx="7" presStyleCnt="8">
        <dgm:presLayoutVars>
          <dgm:bulletEnabled val="1"/>
        </dgm:presLayoutVars>
      </dgm:prSet>
      <dgm:spPr/>
    </dgm:pt>
  </dgm:ptLst>
  <dgm:cxnLst>
    <dgm:cxn modelId="{D6F9B102-2A25-4D35-8CB5-8AB77852D76E}" type="presOf" srcId="{E02B1CD3-8222-4A53-8331-CA49A83DEF55}" destId="{3AE18803-352E-40F6-9245-816B7F307898}" srcOrd="1" destOrd="0" presId="urn:microsoft.com/office/officeart/2005/8/layout/list1"/>
    <dgm:cxn modelId="{B3857D0D-D360-47A7-88E3-519DDCCAECE9}" srcId="{64B249B4-B3D8-4BD1-8EF7-626F4E7B8458}" destId="{42EFD960-4BEC-45A3-896E-DAFB40FDD65F}" srcOrd="7" destOrd="0" parTransId="{F0A46FD6-9FB1-447D-94CC-370897721567}" sibTransId="{5DEA193C-D380-46D1-B0B2-0D4FD09E3396}"/>
    <dgm:cxn modelId="{A846061C-8D16-40F0-ACF4-7897C469DD51}" type="presOf" srcId="{42EFD960-4BEC-45A3-896E-DAFB40FDD65F}" destId="{CC5E9A7C-A1DB-4066-9194-8B637B6C4957}" srcOrd="1" destOrd="0" presId="urn:microsoft.com/office/officeart/2005/8/layout/list1"/>
    <dgm:cxn modelId="{0B7CCF20-7A83-48CC-A4B6-FC31D130264E}" srcId="{64B249B4-B3D8-4BD1-8EF7-626F4E7B8458}" destId="{D52FA472-0457-4050-8A16-B37E2001A90D}" srcOrd="3" destOrd="0" parTransId="{A536C348-D3B0-4EAF-BB20-83DFB0B51EC3}" sibTransId="{53F8CF2D-7B40-438E-B05A-B57EBCCEE62D}"/>
    <dgm:cxn modelId="{88879230-6D51-4B77-93C3-63414F163BAA}" type="presOf" srcId="{E02B1CD3-8222-4A53-8331-CA49A83DEF55}" destId="{386D964D-B88D-45AC-BD84-0B903D7A8159}" srcOrd="0" destOrd="0" presId="urn:microsoft.com/office/officeart/2005/8/layout/list1"/>
    <dgm:cxn modelId="{4DF49F60-A6DE-419E-AA60-B11FB42D03C6}" srcId="{64B249B4-B3D8-4BD1-8EF7-626F4E7B8458}" destId="{4AE62C9B-C4FB-4D86-AF99-D3BA0CABD510}" srcOrd="4" destOrd="0" parTransId="{09D9F195-C05E-4973-B3E1-709D7BE560C6}" sibTransId="{6F2F824B-6C05-472E-A2E0-8CF9F20E1549}"/>
    <dgm:cxn modelId="{263BFB42-DBEE-4CAD-BF48-D6F03A718539}" type="presOf" srcId="{64B249B4-B3D8-4BD1-8EF7-626F4E7B8458}" destId="{24470942-CF2E-4356-97FE-8C2FE700226A}" srcOrd="0" destOrd="0" presId="urn:microsoft.com/office/officeart/2005/8/layout/list1"/>
    <dgm:cxn modelId="{BD7F4369-3ECD-4681-BE10-41C578A9E26D}" srcId="{64B249B4-B3D8-4BD1-8EF7-626F4E7B8458}" destId="{31BBBB38-5F1C-40FD-9914-D744731288AB}" srcOrd="5" destOrd="0" parTransId="{A3801334-C6FF-40C4-A498-84093779C69B}" sibTransId="{EAB11D5D-DFC8-4BDD-99A4-5F1E56ED0FD5}"/>
    <dgm:cxn modelId="{923B8169-872F-4BEB-986A-82536D35A53F}" srcId="{64B249B4-B3D8-4BD1-8EF7-626F4E7B8458}" destId="{E02B1CD3-8222-4A53-8331-CA49A83DEF55}" srcOrd="0" destOrd="0" parTransId="{44E28F71-B832-4379-AAE0-76E2969095AC}" sibTransId="{4FEE7245-0605-46EF-8C68-3E203ECC89AD}"/>
    <dgm:cxn modelId="{6521046F-7176-4D45-875A-CF2E5B22B769}" type="presOf" srcId="{D52FA472-0457-4050-8A16-B37E2001A90D}" destId="{C6DD1013-77AE-4B84-8B4D-6B4078E7FA7F}" srcOrd="0" destOrd="0" presId="urn:microsoft.com/office/officeart/2005/8/layout/list1"/>
    <dgm:cxn modelId="{3B045271-D4B8-4F2C-96C7-2022767EE6AC}" type="presOf" srcId="{65A8B443-B623-4155-B05C-A153F162D1D7}" destId="{CCA14FDA-F23A-4097-9738-F266BE34CADA}" srcOrd="1" destOrd="0" presId="urn:microsoft.com/office/officeart/2005/8/layout/list1"/>
    <dgm:cxn modelId="{518BDD71-226C-4673-B2A4-1B1ECBAFACB3}" srcId="{64B249B4-B3D8-4BD1-8EF7-626F4E7B8458}" destId="{91F4139F-DF55-46B3-93F6-CDF691F09A28}" srcOrd="6" destOrd="0" parTransId="{C8FF8B9D-FDD6-4F83-BE1C-9CF69CEDA575}" sibTransId="{2BFBB25C-D8AE-4A12-9F76-36C80D27D876}"/>
    <dgm:cxn modelId="{4F9CAB55-10B8-4E6C-816E-0747E97E6A44}" type="presOf" srcId="{31BBBB38-5F1C-40FD-9914-D744731288AB}" destId="{3B625E4C-D1E4-4180-872F-DB1E4F2ACC52}" srcOrd="0" destOrd="0" presId="urn:microsoft.com/office/officeart/2005/8/layout/list1"/>
    <dgm:cxn modelId="{DF7D6877-F132-41DC-BB93-9BA348E1144B}" type="presOf" srcId="{42EFD960-4BEC-45A3-896E-DAFB40FDD65F}" destId="{5113C82C-5FCC-4E3B-9644-DE8B28981B6E}" srcOrd="0" destOrd="0" presId="urn:microsoft.com/office/officeart/2005/8/layout/list1"/>
    <dgm:cxn modelId="{3794475A-53AC-46C7-811E-89842A769A38}" srcId="{64B249B4-B3D8-4BD1-8EF7-626F4E7B8458}" destId="{65A8B443-B623-4155-B05C-A153F162D1D7}" srcOrd="1" destOrd="0" parTransId="{AFEE7B2F-A12A-44DB-B0A1-D8A2BACB8411}" sibTransId="{940BF71F-E81A-4199-ACA3-81B1502EF612}"/>
    <dgm:cxn modelId="{26638B7F-5332-4158-94EE-2367513ECC84}" type="presOf" srcId="{31BBBB38-5F1C-40FD-9914-D744731288AB}" destId="{2B93DEEE-2BD9-47DD-A2DB-B142D981AE4C}" srcOrd="1" destOrd="0" presId="urn:microsoft.com/office/officeart/2005/8/layout/list1"/>
    <dgm:cxn modelId="{9786FA90-1E4F-4A85-BC42-1B0A583B5E0C}" type="presOf" srcId="{D52FA472-0457-4050-8A16-B37E2001A90D}" destId="{0D8DF4A3-BE1E-4823-8D98-034CC8963A14}" srcOrd="1" destOrd="0" presId="urn:microsoft.com/office/officeart/2005/8/layout/list1"/>
    <dgm:cxn modelId="{344B2EA0-2DAF-4ACE-9583-1224B6CC0671}" type="presOf" srcId="{4AE62C9B-C4FB-4D86-AF99-D3BA0CABD510}" destId="{E572B78E-8DAA-42F1-AA2A-AEF07193E94A}" srcOrd="0" destOrd="0" presId="urn:microsoft.com/office/officeart/2005/8/layout/list1"/>
    <dgm:cxn modelId="{27748CB2-3C67-42CC-A388-5C90864181B6}" type="presOf" srcId="{91F4139F-DF55-46B3-93F6-CDF691F09A28}" destId="{2CAA13D6-8BAA-487C-96F6-D2490642AD12}" srcOrd="0" destOrd="0" presId="urn:microsoft.com/office/officeart/2005/8/layout/list1"/>
    <dgm:cxn modelId="{52B56FBC-0430-4ACC-8051-F66E5F47DAAD}" type="presOf" srcId="{200CDBA9-E55A-44D2-AC7F-085000616292}" destId="{20622511-F649-440F-8648-0DB47ECA610A}" srcOrd="0" destOrd="0" presId="urn:microsoft.com/office/officeart/2005/8/layout/list1"/>
    <dgm:cxn modelId="{A4547DC2-7405-4744-AD4E-397F80DDAC34}" type="presOf" srcId="{4AE62C9B-C4FB-4D86-AF99-D3BA0CABD510}" destId="{E7A30E9B-40EC-4424-B473-EFE4CE9778FB}" srcOrd="1" destOrd="0" presId="urn:microsoft.com/office/officeart/2005/8/layout/list1"/>
    <dgm:cxn modelId="{CB2886C7-4821-430C-A304-EEB810C91EBC}" type="presOf" srcId="{65A8B443-B623-4155-B05C-A153F162D1D7}" destId="{58B0B9B3-2FBC-43F5-912B-60D57C1374C9}" srcOrd="0" destOrd="0" presId="urn:microsoft.com/office/officeart/2005/8/layout/list1"/>
    <dgm:cxn modelId="{29A2B9D8-8080-479E-B845-2858186D1787}" type="presOf" srcId="{200CDBA9-E55A-44D2-AC7F-085000616292}" destId="{2C81DC5C-0911-4435-89FE-E4E3F1AAC835}" srcOrd="1" destOrd="0" presId="urn:microsoft.com/office/officeart/2005/8/layout/list1"/>
    <dgm:cxn modelId="{58B34FDD-80E3-4B6C-93C5-290D622E07E1}" srcId="{64B249B4-B3D8-4BD1-8EF7-626F4E7B8458}" destId="{200CDBA9-E55A-44D2-AC7F-085000616292}" srcOrd="2" destOrd="0" parTransId="{6B47F407-B180-4463-8D24-343F8CE498C0}" sibTransId="{DF1E0CCD-A6E2-494C-8B55-5EF53D44250E}"/>
    <dgm:cxn modelId="{16BC86F5-7EF0-4EDA-9A6C-E662629A31AE}" type="presOf" srcId="{91F4139F-DF55-46B3-93F6-CDF691F09A28}" destId="{9776A091-FAFE-4BDA-B033-1AD79B011360}" srcOrd="1" destOrd="0" presId="urn:microsoft.com/office/officeart/2005/8/layout/list1"/>
    <dgm:cxn modelId="{13D9DE82-12AC-45E3-A29D-604BFFE8631A}" type="presParOf" srcId="{24470942-CF2E-4356-97FE-8C2FE700226A}" destId="{B6C0DA24-8393-4EC5-8081-1DC3FBD6051A}" srcOrd="0" destOrd="0" presId="urn:microsoft.com/office/officeart/2005/8/layout/list1"/>
    <dgm:cxn modelId="{5CF29F30-29C8-4BAC-AEA5-530EC5CF3818}" type="presParOf" srcId="{B6C0DA24-8393-4EC5-8081-1DC3FBD6051A}" destId="{386D964D-B88D-45AC-BD84-0B903D7A8159}" srcOrd="0" destOrd="0" presId="urn:microsoft.com/office/officeart/2005/8/layout/list1"/>
    <dgm:cxn modelId="{4E46B347-622D-4DCA-B52D-9269AA861662}" type="presParOf" srcId="{B6C0DA24-8393-4EC5-8081-1DC3FBD6051A}" destId="{3AE18803-352E-40F6-9245-816B7F307898}" srcOrd="1" destOrd="0" presId="urn:microsoft.com/office/officeart/2005/8/layout/list1"/>
    <dgm:cxn modelId="{AE9D5745-47DA-4DD9-A136-F01C0B81F4A4}" type="presParOf" srcId="{24470942-CF2E-4356-97FE-8C2FE700226A}" destId="{68315177-0D1B-4F3F-89AC-D050E78850C9}" srcOrd="1" destOrd="0" presId="urn:microsoft.com/office/officeart/2005/8/layout/list1"/>
    <dgm:cxn modelId="{926D685B-365D-4574-95C6-9A9844E7914F}" type="presParOf" srcId="{24470942-CF2E-4356-97FE-8C2FE700226A}" destId="{A83BB631-5490-48CB-8850-33A59E6FC4C0}" srcOrd="2" destOrd="0" presId="urn:microsoft.com/office/officeart/2005/8/layout/list1"/>
    <dgm:cxn modelId="{9B3036AF-A166-44CE-8DB2-D104FE91AD99}" type="presParOf" srcId="{24470942-CF2E-4356-97FE-8C2FE700226A}" destId="{F8199BF2-8877-4CE0-B869-0DD0B23422E0}" srcOrd="3" destOrd="0" presId="urn:microsoft.com/office/officeart/2005/8/layout/list1"/>
    <dgm:cxn modelId="{3E8AB8C5-5443-4A5A-94E1-3B8ACF089040}" type="presParOf" srcId="{24470942-CF2E-4356-97FE-8C2FE700226A}" destId="{005EE84C-2E42-41BA-AE84-D39D8911FD75}" srcOrd="4" destOrd="0" presId="urn:microsoft.com/office/officeart/2005/8/layout/list1"/>
    <dgm:cxn modelId="{2800F417-EC9D-4C52-8F12-38E1D90D83A7}" type="presParOf" srcId="{005EE84C-2E42-41BA-AE84-D39D8911FD75}" destId="{58B0B9B3-2FBC-43F5-912B-60D57C1374C9}" srcOrd="0" destOrd="0" presId="urn:microsoft.com/office/officeart/2005/8/layout/list1"/>
    <dgm:cxn modelId="{06A53507-E2EB-4B8D-BE6A-F7A4570962C7}" type="presParOf" srcId="{005EE84C-2E42-41BA-AE84-D39D8911FD75}" destId="{CCA14FDA-F23A-4097-9738-F266BE34CADA}" srcOrd="1" destOrd="0" presId="urn:microsoft.com/office/officeart/2005/8/layout/list1"/>
    <dgm:cxn modelId="{CC2A074A-8908-4DD5-B8EB-8C0DFBE341C0}" type="presParOf" srcId="{24470942-CF2E-4356-97FE-8C2FE700226A}" destId="{9915FF5D-621C-46F8-810A-E774E9CAF566}" srcOrd="5" destOrd="0" presId="urn:microsoft.com/office/officeart/2005/8/layout/list1"/>
    <dgm:cxn modelId="{96E726F9-0930-4388-957E-AE520532A17B}" type="presParOf" srcId="{24470942-CF2E-4356-97FE-8C2FE700226A}" destId="{5C07F25F-E302-44BD-901A-FC3FA2C4B45F}" srcOrd="6" destOrd="0" presId="urn:microsoft.com/office/officeart/2005/8/layout/list1"/>
    <dgm:cxn modelId="{A7474944-884C-4016-B725-08738068070A}" type="presParOf" srcId="{24470942-CF2E-4356-97FE-8C2FE700226A}" destId="{46407D0F-34E1-489C-A597-1AC5C0BC722D}" srcOrd="7" destOrd="0" presId="urn:microsoft.com/office/officeart/2005/8/layout/list1"/>
    <dgm:cxn modelId="{455B49C4-E65D-4CBA-8681-5AF75A42D954}" type="presParOf" srcId="{24470942-CF2E-4356-97FE-8C2FE700226A}" destId="{17684CEC-A440-43F1-81B0-357C8085012A}" srcOrd="8" destOrd="0" presId="urn:microsoft.com/office/officeart/2005/8/layout/list1"/>
    <dgm:cxn modelId="{55901766-E2FE-4DF8-A9F6-7A883258CCBA}" type="presParOf" srcId="{17684CEC-A440-43F1-81B0-357C8085012A}" destId="{20622511-F649-440F-8648-0DB47ECA610A}" srcOrd="0" destOrd="0" presId="urn:microsoft.com/office/officeart/2005/8/layout/list1"/>
    <dgm:cxn modelId="{31B6E510-0220-4801-9414-7B6D90B6A41C}" type="presParOf" srcId="{17684CEC-A440-43F1-81B0-357C8085012A}" destId="{2C81DC5C-0911-4435-89FE-E4E3F1AAC835}" srcOrd="1" destOrd="0" presId="urn:microsoft.com/office/officeart/2005/8/layout/list1"/>
    <dgm:cxn modelId="{D3481DDD-1838-45CD-87CC-F6D10F43F5DE}" type="presParOf" srcId="{24470942-CF2E-4356-97FE-8C2FE700226A}" destId="{AE7A8EE1-F61E-4B43-9EED-D049EE8CB359}" srcOrd="9" destOrd="0" presId="urn:microsoft.com/office/officeart/2005/8/layout/list1"/>
    <dgm:cxn modelId="{284E5C53-1EA8-4BB2-8908-29C6EB310954}" type="presParOf" srcId="{24470942-CF2E-4356-97FE-8C2FE700226A}" destId="{3942D22C-C15C-474A-BC50-111F0ABC4ED6}" srcOrd="10" destOrd="0" presId="urn:microsoft.com/office/officeart/2005/8/layout/list1"/>
    <dgm:cxn modelId="{FEF8CA3D-9D17-4729-BC07-09487E003790}" type="presParOf" srcId="{24470942-CF2E-4356-97FE-8C2FE700226A}" destId="{7769B7CD-47CA-4783-8D5A-F27596348332}" srcOrd="11" destOrd="0" presId="urn:microsoft.com/office/officeart/2005/8/layout/list1"/>
    <dgm:cxn modelId="{8CDF7D0B-0036-428A-A05B-55151455F365}" type="presParOf" srcId="{24470942-CF2E-4356-97FE-8C2FE700226A}" destId="{C5BC508E-41BF-45D6-95B1-BFF566D40B65}" srcOrd="12" destOrd="0" presId="urn:microsoft.com/office/officeart/2005/8/layout/list1"/>
    <dgm:cxn modelId="{970B5C71-D90F-49B5-B8F8-01F4D589C791}" type="presParOf" srcId="{C5BC508E-41BF-45D6-95B1-BFF566D40B65}" destId="{C6DD1013-77AE-4B84-8B4D-6B4078E7FA7F}" srcOrd="0" destOrd="0" presId="urn:microsoft.com/office/officeart/2005/8/layout/list1"/>
    <dgm:cxn modelId="{4C73E95E-8E8F-485C-B01D-6767907F7FE5}" type="presParOf" srcId="{C5BC508E-41BF-45D6-95B1-BFF566D40B65}" destId="{0D8DF4A3-BE1E-4823-8D98-034CC8963A14}" srcOrd="1" destOrd="0" presId="urn:microsoft.com/office/officeart/2005/8/layout/list1"/>
    <dgm:cxn modelId="{92F5461D-75A0-4649-9178-18BEBEEC645F}" type="presParOf" srcId="{24470942-CF2E-4356-97FE-8C2FE700226A}" destId="{623D24F9-00FB-476F-B0D0-861A6412E3DB}" srcOrd="13" destOrd="0" presId="urn:microsoft.com/office/officeart/2005/8/layout/list1"/>
    <dgm:cxn modelId="{FD576214-92E8-4C31-AB37-3610B3E9D624}" type="presParOf" srcId="{24470942-CF2E-4356-97FE-8C2FE700226A}" destId="{C1EAB81E-AB3D-4E80-AE42-576B0F961B61}" srcOrd="14" destOrd="0" presId="urn:microsoft.com/office/officeart/2005/8/layout/list1"/>
    <dgm:cxn modelId="{952588D6-0E93-4FF6-8BCD-0502C8AC3842}" type="presParOf" srcId="{24470942-CF2E-4356-97FE-8C2FE700226A}" destId="{20B9ABB7-03F3-4A70-909A-9BAABB7FBBBF}" srcOrd="15" destOrd="0" presId="urn:microsoft.com/office/officeart/2005/8/layout/list1"/>
    <dgm:cxn modelId="{3D9A0B72-7F17-4FA1-9299-3A357928441E}" type="presParOf" srcId="{24470942-CF2E-4356-97FE-8C2FE700226A}" destId="{F3DB7B5A-A443-4CBA-9C61-C8E796C0A95E}" srcOrd="16" destOrd="0" presId="urn:microsoft.com/office/officeart/2005/8/layout/list1"/>
    <dgm:cxn modelId="{8F7576E6-9529-4C8A-A3CD-64E819F9DED7}" type="presParOf" srcId="{F3DB7B5A-A443-4CBA-9C61-C8E796C0A95E}" destId="{E572B78E-8DAA-42F1-AA2A-AEF07193E94A}" srcOrd="0" destOrd="0" presId="urn:microsoft.com/office/officeart/2005/8/layout/list1"/>
    <dgm:cxn modelId="{39EA6A9E-07B2-4EF6-9C89-6B290586D7F9}" type="presParOf" srcId="{F3DB7B5A-A443-4CBA-9C61-C8E796C0A95E}" destId="{E7A30E9B-40EC-4424-B473-EFE4CE9778FB}" srcOrd="1" destOrd="0" presId="urn:microsoft.com/office/officeart/2005/8/layout/list1"/>
    <dgm:cxn modelId="{559EC829-E263-4273-870E-E113C6709D34}" type="presParOf" srcId="{24470942-CF2E-4356-97FE-8C2FE700226A}" destId="{D6CD63B9-0C52-4091-BB8E-E0A8F31C16E0}" srcOrd="17" destOrd="0" presId="urn:microsoft.com/office/officeart/2005/8/layout/list1"/>
    <dgm:cxn modelId="{577A2022-DE9D-4E54-A0DF-AEDF1AD91DA8}" type="presParOf" srcId="{24470942-CF2E-4356-97FE-8C2FE700226A}" destId="{330BA4B9-E0BC-48BB-B427-A950F3912EB5}" srcOrd="18" destOrd="0" presId="urn:microsoft.com/office/officeart/2005/8/layout/list1"/>
    <dgm:cxn modelId="{BAFABE58-0047-4BB9-B5CB-25CDE2A61A99}" type="presParOf" srcId="{24470942-CF2E-4356-97FE-8C2FE700226A}" destId="{B38C4608-F29B-499D-8DB2-C9F6CE3B191E}" srcOrd="19" destOrd="0" presId="urn:microsoft.com/office/officeart/2005/8/layout/list1"/>
    <dgm:cxn modelId="{111F9929-633B-4A7D-8334-6AFB664E48BB}" type="presParOf" srcId="{24470942-CF2E-4356-97FE-8C2FE700226A}" destId="{5F6D188E-7AFA-47F2-A6E3-D5891C114D7B}" srcOrd="20" destOrd="0" presId="urn:microsoft.com/office/officeart/2005/8/layout/list1"/>
    <dgm:cxn modelId="{9AC0F4F7-C0A5-4937-9C27-2AF579B027D5}" type="presParOf" srcId="{5F6D188E-7AFA-47F2-A6E3-D5891C114D7B}" destId="{3B625E4C-D1E4-4180-872F-DB1E4F2ACC52}" srcOrd="0" destOrd="0" presId="urn:microsoft.com/office/officeart/2005/8/layout/list1"/>
    <dgm:cxn modelId="{DB1E8EEE-37B8-4ED8-96FE-484A82D0D0D4}" type="presParOf" srcId="{5F6D188E-7AFA-47F2-A6E3-D5891C114D7B}" destId="{2B93DEEE-2BD9-47DD-A2DB-B142D981AE4C}" srcOrd="1" destOrd="0" presId="urn:microsoft.com/office/officeart/2005/8/layout/list1"/>
    <dgm:cxn modelId="{572C730C-382A-4CB1-9923-E13B91D16C8C}" type="presParOf" srcId="{24470942-CF2E-4356-97FE-8C2FE700226A}" destId="{4C9DF1D1-D795-4AA5-809D-21427E39DCA1}" srcOrd="21" destOrd="0" presId="urn:microsoft.com/office/officeart/2005/8/layout/list1"/>
    <dgm:cxn modelId="{AD1689B6-CCE6-4EBC-8D95-F2289E13309F}" type="presParOf" srcId="{24470942-CF2E-4356-97FE-8C2FE700226A}" destId="{B82711F0-C73F-4FD6-B6AB-CB53ABE0B9E5}" srcOrd="22" destOrd="0" presId="urn:microsoft.com/office/officeart/2005/8/layout/list1"/>
    <dgm:cxn modelId="{1AB5C38A-4BF8-4D2B-AE7A-F5CA4DEB0074}" type="presParOf" srcId="{24470942-CF2E-4356-97FE-8C2FE700226A}" destId="{556C52D3-1A23-44CA-94D8-689262D30CE0}" srcOrd="23" destOrd="0" presId="urn:microsoft.com/office/officeart/2005/8/layout/list1"/>
    <dgm:cxn modelId="{83619F7B-680F-429B-B317-C7781ECAAE40}" type="presParOf" srcId="{24470942-CF2E-4356-97FE-8C2FE700226A}" destId="{A9A15D31-00E7-4769-9315-AD7209DED3E0}" srcOrd="24" destOrd="0" presId="urn:microsoft.com/office/officeart/2005/8/layout/list1"/>
    <dgm:cxn modelId="{6A6E3F95-2628-4D82-85B2-178CFF9B0C81}" type="presParOf" srcId="{A9A15D31-00E7-4769-9315-AD7209DED3E0}" destId="{2CAA13D6-8BAA-487C-96F6-D2490642AD12}" srcOrd="0" destOrd="0" presId="urn:microsoft.com/office/officeart/2005/8/layout/list1"/>
    <dgm:cxn modelId="{54A44FCC-C329-44F2-91A5-012537A09D77}" type="presParOf" srcId="{A9A15D31-00E7-4769-9315-AD7209DED3E0}" destId="{9776A091-FAFE-4BDA-B033-1AD79B011360}" srcOrd="1" destOrd="0" presId="urn:microsoft.com/office/officeart/2005/8/layout/list1"/>
    <dgm:cxn modelId="{C7157258-F43E-4F8D-884D-947C1A3B1A34}" type="presParOf" srcId="{24470942-CF2E-4356-97FE-8C2FE700226A}" destId="{290F4ACB-B8C9-41AD-9113-CB13F20D08A7}" srcOrd="25" destOrd="0" presId="urn:microsoft.com/office/officeart/2005/8/layout/list1"/>
    <dgm:cxn modelId="{F95ECDFE-9635-4CDE-B5E1-72E7341AF0F2}" type="presParOf" srcId="{24470942-CF2E-4356-97FE-8C2FE700226A}" destId="{B47FCEE0-3F03-40AB-BA50-FC5688E3C836}" srcOrd="26" destOrd="0" presId="urn:microsoft.com/office/officeart/2005/8/layout/list1"/>
    <dgm:cxn modelId="{97FFC53C-4D2F-445C-8060-34A3260E0E0C}" type="presParOf" srcId="{24470942-CF2E-4356-97FE-8C2FE700226A}" destId="{E185ECDB-A4A6-4713-B1EB-11BC76210A36}" srcOrd="27" destOrd="0" presId="urn:microsoft.com/office/officeart/2005/8/layout/list1"/>
    <dgm:cxn modelId="{4ADD0BAF-A7FB-44A4-BE5E-5DC5C456FAD5}" type="presParOf" srcId="{24470942-CF2E-4356-97FE-8C2FE700226A}" destId="{0CF6B9F2-C39B-4D15-B8E8-0641C2709420}" srcOrd="28" destOrd="0" presId="urn:microsoft.com/office/officeart/2005/8/layout/list1"/>
    <dgm:cxn modelId="{5B171936-1582-4BC0-8EDF-4376E0A9C99F}" type="presParOf" srcId="{0CF6B9F2-C39B-4D15-B8E8-0641C2709420}" destId="{5113C82C-5FCC-4E3B-9644-DE8B28981B6E}" srcOrd="0" destOrd="0" presId="urn:microsoft.com/office/officeart/2005/8/layout/list1"/>
    <dgm:cxn modelId="{B61318E8-0096-486B-9508-E1DADF2E4C2F}" type="presParOf" srcId="{0CF6B9F2-C39B-4D15-B8E8-0641C2709420}" destId="{CC5E9A7C-A1DB-4066-9194-8B637B6C4957}" srcOrd="1" destOrd="0" presId="urn:microsoft.com/office/officeart/2005/8/layout/list1"/>
    <dgm:cxn modelId="{80346027-616A-48D0-8E1E-8F4D82453631}" type="presParOf" srcId="{24470942-CF2E-4356-97FE-8C2FE700226A}" destId="{AD389DEB-57D0-4834-B0EA-8E4A9AD180BE}" srcOrd="29" destOrd="0" presId="urn:microsoft.com/office/officeart/2005/8/layout/list1"/>
    <dgm:cxn modelId="{10B0DF5F-1088-4680-AB78-39895092EE65}" type="presParOf" srcId="{24470942-CF2E-4356-97FE-8C2FE700226A}" destId="{A30CA8F3-15D7-4EF1-BD4C-72FCB5870A23}" srcOrd="3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BEEC-E23E-4DC3-BF6E-DDEA0544021F}">
      <dsp:nvSpPr>
        <dsp:cNvPr id="0" name=""/>
        <dsp:cNvSpPr/>
      </dsp:nvSpPr>
      <dsp:spPr>
        <a:xfrm>
          <a:off x="1315131" y="1064773"/>
          <a:ext cx="5599338" cy="71164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Install NodeJS and NPM.</a:t>
          </a:r>
        </a:p>
      </dsp:txBody>
      <dsp:txXfrm>
        <a:off x="1349871" y="1099513"/>
        <a:ext cx="5529858" cy="642165"/>
      </dsp:txXfrm>
    </dsp:sp>
    <dsp:sp modelId="{29775323-FC44-40BB-91E0-1A8B16D2D31C}">
      <dsp:nvSpPr>
        <dsp:cNvPr id="0" name=""/>
        <dsp:cNvSpPr/>
      </dsp:nvSpPr>
      <dsp:spPr>
        <a:xfrm>
          <a:off x="1315131" y="1963619"/>
          <a:ext cx="5599338" cy="711645"/>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Install Visual Studio Code.</a:t>
          </a:r>
        </a:p>
      </dsp:txBody>
      <dsp:txXfrm>
        <a:off x="1349871" y="1998359"/>
        <a:ext cx="5529858" cy="642165"/>
      </dsp:txXfrm>
    </dsp:sp>
    <dsp:sp modelId="{6238DCDA-1FE1-4A38-BCE9-66DC882FF2E7}">
      <dsp:nvSpPr>
        <dsp:cNvPr id="0" name=""/>
        <dsp:cNvSpPr/>
      </dsp:nvSpPr>
      <dsp:spPr>
        <a:xfrm>
          <a:off x="1315131" y="2862464"/>
          <a:ext cx="5599338" cy="711645"/>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Install  React from terminal .</a:t>
          </a:r>
        </a:p>
      </dsp:txBody>
      <dsp:txXfrm>
        <a:off x="1349871" y="2897204"/>
        <a:ext cx="5529858" cy="642165"/>
      </dsp:txXfrm>
    </dsp:sp>
    <dsp:sp modelId="{BFD8DFB7-0938-4A68-BBAD-9CECAB6FE9D2}">
      <dsp:nvSpPr>
        <dsp:cNvPr id="0" name=""/>
        <dsp:cNvSpPr/>
      </dsp:nvSpPr>
      <dsp:spPr>
        <a:xfrm>
          <a:off x="1315131" y="3761309"/>
          <a:ext cx="5599338" cy="711645"/>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npm</a:t>
          </a:r>
          <a:r>
            <a:rPr lang="en-US" sz="2800" kern="1200" dirty="0"/>
            <a:t> install -g create-react-app</a:t>
          </a:r>
        </a:p>
      </dsp:txBody>
      <dsp:txXfrm>
        <a:off x="1349871" y="3796049"/>
        <a:ext cx="5529858" cy="642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BB631-5490-48CB-8850-33A59E6FC4C0}">
      <dsp:nvSpPr>
        <dsp:cNvPr id="0" name=""/>
        <dsp:cNvSpPr/>
      </dsp:nvSpPr>
      <dsp:spPr>
        <a:xfrm>
          <a:off x="0" y="290585"/>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E18803-352E-40F6-9245-816B7F307898}">
      <dsp:nvSpPr>
        <dsp:cNvPr id="0" name=""/>
        <dsp:cNvSpPr/>
      </dsp:nvSpPr>
      <dsp:spPr>
        <a:xfrm>
          <a:off x="410843" y="83945"/>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dirty="0"/>
            <a:t>Makes JavaScript coding easier</a:t>
          </a:r>
          <a:endParaRPr lang="en-US" sz="2600" kern="1200" dirty="0"/>
        </a:p>
      </dsp:txBody>
      <dsp:txXfrm>
        <a:off x="431018" y="104120"/>
        <a:ext cx="5711456" cy="372930"/>
      </dsp:txXfrm>
    </dsp:sp>
    <dsp:sp modelId="{5C07F25F-E302-44BD-901A-FC3FA2C4B45F}">
      <dsp:nvSpPr>
        <dsp:cNvPr id="0" name=""/>
        <dsp:cNvSpPr/>
      </dsp:nvSpPr>
      <dsp:spPr>
        <a:xfrm>
          <a:off x="0" y="925625"/>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A14FDA-F23A-4097-9738-F266BE34CADA}">
      <dsp:nvSpPr>
        <dsp:cNvPr id="0" name=""/>
        <dsp:cNvSpPr/>
      </dsp:nvSpPr>
      <dsp:spPr>
        <a:xfrm>
          <a:off x="410843" y="718985"/>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a:solidFill>
                <a:srgbClr val="C00000"/>
              </a:solidFill>
            </a:rPr>
            <a:t>Extremely competent</a:t>
          </a:r>
          <a:endParaRPr lang="en-GB" sz="2600" kern="1200" dirty="0">
            <a:solidFill>
              <a:srgbClr val="C00000"/>
            </a:solidFill>
          </a:endParaRPr>
        </a:p>
      </dsp:txBody>
      <dsp:txXfrm>
        <a:off x="431018" y="739160"/>
        <a:ext cx="5711456" cy="372930"/>
      </dsp:txXfrm>
    </dsp:sp>
    <dsp:sp modelId="{3942D22C-C15C-474A-BC50-111F0ABC4ED6}">
      <dsp:nvSpPr>
        <dsp:cNvPr id="0" name=""/>
        <dsp:cNvSpPr/>
      </dsp:nvSpPr>
      <dsp:spPr>
        <a:xfrm>
          <a:off x="0" y="1560665"/>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81DC5C-0911-4435-89FE-E4E3F1AAC835}">
      <dsp:nvSpPr>
        <dsp:cNvPr id="0" name=""/>
        <dsp:cNvSpPr/>
      </dsp:nvSpPr>
      <dsp:spPr>
        <a:xfrm>
          <a:off x="410843" y="1354025"/>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dirty="0"/>
            <a:t>Excellent cross-platform support</a:t>
          </a:r>
        </a:p>
      </dsp:txBody>
      <dsp:txXfrm>
        <a:off x="431018" y="1374200"/>
        <a:ext cx="5711456" cy="372930"/>
      </dsp:txXfrm>
    </dsp:sp>
    <dsp:sp modelId="{C1EAB81E-AB3D-4E80-AE42-576B0F961B61}">
      <dsp:nvSpPr>
        <dsp:cNvPr id="0" name=""/>
        <dsp:cNvSpPr/>
      </dsp:nvSpPr>
      <dsp:spPr>
        <a:xfrm>
          <a:off x="0" y="2195705"/>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8DF4A3-BE1E-4823-8D98-034CC8963A14}">
      <dsp:nvSpPr>
        <dsp:cNvPr id="0" name=""/>
        <dsp:cNvSpPr/>
      </dsp:nvSpPr>
      <dsp:spPr>
        <a:xfrm>
          <a:off x="410843" y="1989066"/>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a:solidFill>
                <a:srgbClr val="C00000"/>
              </a:solidFill>
            </a:rPr>
            <a:t>Handles dependencies</a:t>
          </a:r>
          <a:endParaRPr lang="en-GB" sz="2600" kern="1200" dirty="0">
            <a:solidFill>
              <a:srgbClr val="C00000"/>
            </a:solidFill>
          </a:endParaRPr>
        </a:p>
      </dsp:txBody>
      <dsp:txXfrm>
        <a:off x="431018" y="2009241"/>
        <a:ext cx="5711456" cy="372930"/>
      </dsp:txXfrm>
    </dsp:sp>
    <dsp:sp modelId="{330BA4B9-E0BC-48BB-B427-A950F3912EB5}">
      <dsp:nvSpPr>
        <dsp:cNvPr id="0" name=""/>
        <dsp:cNvSpPr/>
      </dsp:nvSpPr>
      <dsp:spPr>
        <a:xfrm>
          <a:off x="0" y="2830746"/>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30E9B-40EC-4424-B473-EFE4CE9778FB}">
      <dsp:nvSpPr>
        <dsp:cNvPr id="0" name=""/>
        <dsp:cNvSpPr/>
      </dsp:nvSpPr>
      <dsp:spPr>
        <a:xfrm>
          <a:off x="410843" y="2624105"/>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a:t>Template designing made easy</a:t>
          </a:r>
          <a:endParaRPr lang="en-GB" sz="2600" kern="1200" dirty="0"/>
        </a:p>
      </dsp:txBody>
      <dsp:txXfrm>
        <a:off x="431018" y="2644280"/>
        <a:ext cx="5711456" cy="372930"/>
      </dsp:txXfrm>
    </dsp:sp>
    <dsp:sp modelId="{B82711F0-C73F-4FD6-B6AB-CB53ABE0B9E5}">
      <dsp:nvSpPr>
        <dsp:cNvPr id="0" name=""/>
        <dsp:cNvSpPr/>
      </dsp:nvSpPr>
      <dsp:spPr>
        <a:xfrm>
          <a:off x="0" y="3465786"/>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93DEEE-2BD9-47DD-A2DB-B142D981AE4C}">
      <dsp:nvSpPr>
        <dsp:cNvPr id="0" name=""/>
        <dsp:cNvSpPr/>
      </dsp:nvSpPr>
      <dsp:spPr>
        <a:xfrm>
          <a:off x="410843" y="3259145"/>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a:solidFill>
                <a:srgbClr val="C00000"/>
              </a:solidFill>
            </a:rPr>
            <a:t>Provides amazing developer tools</a:t>
          </a:r>
          <a:endParaRPr lang="en-GB" sz="2600" kern="1200" dirty="0">
            <a:solidFill>
              <a:srgbClr val="C00000"/>
            </a:solidFill>
          </a:endParaRPr>
        </a:p>
      </dsp:txBody>
      <dsp:txXfrm>
        <a:off x="431018" y="3279320"/>
        <a:ext cx="5711456" cy="372930"/>
      </dsp:txXfrm>
    </dsp:sp>
    <dsp:sp modelId="{B47FCEE0-3F03-40AB-BA50-FC5688E3C836}">
      <dsp:nvSpPr>
        <dsp:cNvPr id="0" name=""/>
        <dsp:cNvSpPr/>
      </dsp:nvSpPr>
      <dsp:spPr>
        <a:xfrm>
          <a:off x="0" y="4100826"/>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76A091-FAFE-4BDA-B033-1AD79B011360}">
      <dsp:nvSpPr>
        <dsp:cNvPr id="0" name=""/>
        <dsp:cNvSpPr/>
      </dsp:nvSpPr>
      <dsp:spPr>
        <a:xfrm>
          <a:off x="410843" y="3894186"/>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a:t>UI focused designs</a:t>
          </a:r>
          <a:endParaRPr lang="en-GB" sz="2600" kern="1200" dirty="0"/>
        </a:p>
      </dsp:txBody>
      <dsp:txXfrm>
        <a:off x="431018" y="3914361"/>
        <a:ext cx="5711456" cy="372930"/>
      </dsp:txXfrm>
    </dsp:sp>
    <dsp:sp modelId="{A30CA8F3-15D7-4EF1-BD4C-72FCB5870A23}">
      <dsp:nvSpPr>
        <dsp:cNvPr id="0" name=""/>
        <dsp:cNvSpPr/>
      </dsp:nvSpPr>
      <dsp:spPr>
        <a:xfrm>
          <a:off x="0" y="4735865"/>
          <a:ext cx="8216867"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5E9A7C-A1DB-4066-9194-8B637B6C4957}">
      <dsp:nvSpPr>
        <dsp:cNvPr id="0" name=""/>
        <dsp:cNvSpPr/>
      </dsp:nvSpPr>
      <dsp:spPr>
        <a:xfrm>
          <a:off x="410843" y="4529226"/>
          <a:ext cx="5751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05" tIns="0" rIns="217405" bIns="0" numCol="1" spcCol="1270" anchor="ctr" anchorCtr="0">
          <a:noAutofit/>
        </a:bodyPr>
        <a:lstStyle/>
        <a:p>
          <a:pPr marL="0" lvl="0" indent="0" algn="l" defTabSz="1155700">
            <a:lnSpc>
              <a:spcPct val="90000"/>
            </a:lnSpc>
            <a:spcBef>
              <a:spcPct val="0"/>
            </a:spcBef>
            <a:spcAft>
              <a:spcPct val="35000"/>
            </a:spcAft>
            <a:buNone/>
          </a:pPr>
          <a:r>
            <a:rPr lang="en-GB" sz="2600" kern="1200" dirty="0">
              <a:solidFill>
                <a:srgbClr val="C00000"/>
              </a:solidFill>
            </a:rPr>
            <a:t>Easy to adopt</a:t>
          </a:r>
        </a:p>
      </dsp:txBody>
      <dsp:txXfrm>
        <a:off x="431018" y="4549401"/>
        <a:ext cx="571145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C5534-BCD4-4BE2-A4C4-BF548B599696}" type="datetimeFigureOut">
              <a:rPr lang="en-GB" smtClean="0"/>
              <a:t>21/03/2022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C632F-1260-4011-9527-636C79E1581C}" type="slidenum">
              <a:rPr lang="en-GB" smtClean="0"/>
              <a:t>‹#›</a:t>
            </a:fld>
            <a:endParaRPr lang="en-GB"/>
          </a:p>
        </p:txBody>
      </p:sp>
    </p:spTree>
    <p:extLst>
      <p:ext uri="{BB962C8B-B14F-4D97-AF65-F5344CB8AC3E}">
        <p14:creationId xmlns:p14="http://schemas.microsoft.com/office/powerpoint/2010/main" val="271062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AFAFC"/>
        </a:solidFill>
        <a:effectLst/>
      </p:bgPr>
    </p:bg>
    <p:spTree>
      <p:nvGrpSpPr>
        <p:cNvPr id="1" name=""/>
        <p:cNvGrpSpPr/>
        <p:nvPr/>
      </p:nvGrpSpPr>
      <p:grpSpPr>
        <a:xfrm>
          <a:off x="0" y="0"/>
          <a:ext cx="0" cy="0"/>
          <a:chOff x="0" y="0"/>
          <a:chExt cx="0" cy="0"/>
        </a:xfrm>
      </p:grpSpPr>
      <p:pic>
        <p:nvPicPr>
          <p:cNvPr id="1026" name="Picture 2" descr="Why is Web Technology Important? - Eternal Organizer">
            <a:extLst>
              <a:ext uri="{FF2B5EF4-FFF2-40B4-BE49-F238E27FC236}">
                <a16:creationId xmlns:a16="http://schemas.microsoft.com/office/drawing/2014/main" id="{FE6A40DC-4FB2-4113-9F5D-E94E1CC75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7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54530ED-3ABC-4CA3-928E-1F684A4045F1}"/>
              </a:ext>
            </a:extLst>
          </p:cNvPr>
          <p:cNvSpPr/>
          <p:nvPr userDrawn="1"/>
        </p:nvSpPr>
        <p:spPr>
          <a:xfrm>
            <a:off x="-6688" y="0"/>
            <a:ext cx="9144000" cy="6858000"/>
          </a:xfrm>
          <a:prstGeom prst="rect">
            <a:avLst/>
          </a:prstGeom>
          <a:gradFill flip="none" rotWithShape="1">
            <a:gsLst>
              <a:gs pos="96000">
                <a:schemeClr val="accent3">
                  <a:lumMod val="40000"/>
                  <a:lumOff val="60000"/>
                </a:schemeClr>
              </a:gs>
              <a:gs pos="54000">
                <a:schemeClr val="accent2">
                  <a:alpha val="21000"/>
                </a:schemeClr>
              </a:gs>
              <a:gs pos="0">
                <a:schemeClr val="accent1">
                  <a:shade val="100000"/>
                  <a:satMod val="115000"/>
                  <a:alpha val="1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0A6C4426-F526-422B-A269-0DE205FB95AA}"/>
              </a:ext>
            </a:extLst>
          </p:cNvPr>
          <p:cNvSpPr/>
          <p:nvPr userDrawn="1"/>
        </p:nvSpPr>
        <p:spPr>
          <a:xfrm flipH="1" flipV="1">
            <a:off x="1175712" y="6183220"/>
            <a:ext cx="2916000"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E3E3E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4940EDE8-BC1B-4381-A8D2-CFD8FEBE24BA}"/>
              </a:ext>
            </a:extLst>
          </p:cNvPr>
          <p:cNvSpPr txBox="1"/>
          <p:nvPr userDrawn="1"/>
        </p:nvSpPr>
        <p:spPr>
          <a:xfrm>
            <a:off x="1014186" y="6246925"/>
            <a:ext cx="3122496" cy="430887"/>
          </a:xfrm>
          <a:prstGeom prst="rect">
            <a:avLst/>
          </a:prstGeom>
          <a:noFill/>
        </p:spPr>
        <p:txBody>
          <a:bodyPr wrap="square" rtlCol="0">
            <a:spAutoFit/>
          </a:bodyPr>
          <a:lstStyle/>
          <a:p>
            <a:pPr algn="r"/>
            <a:r>
              <a:rPr lang="en-IN" sz="2200" dirty="0">
                <a:solidFill>
                  <a:srgbClr val="2A3249"/>
                </a:solidFill>
                <a:latin typeface="+mj-lt"/>
              </a:rPr>
              <a:t>Associate Professor</a:t>
            </a:r>
          </a:p>
        </p:txBody>
      </p:sp>
      <p:sp>
        <p:nvSpPr>
          <p:cNvPr id="14" name="TextBox 13">
            <a:extLst>
              <a:ext uri="{FF2B5EF4-FFF2-40B4-BE49-F238E27FC236}">
                <a16:creationId xmlns:a16="http://schemas.microsoft.com/office/drawing/2014/main" id="{B0971C0B-1A93-4B4E-993E-820D30ED512A}"/>
              </a:ext>
            </a:extLst>
          </p:cNvPr>
          <p:cNvSpPr txBox="1"/>
          <p:nvPr userDrawn="1"/>
        </p:nvSpPr>
        <p:spPr>
          <a:xfrm>
            <a:off x="0" y="1037060"/>
            <a:ext cx="3028950" cy="830997"/>
          </a:xfrm>
          <a:prstGeom prst="round1Rect">
            <a:avLst>
              <a:gd name="adj" fmla="val 26743"/>
            </a:avLst>
          </a:prstGeom>
          <a:solidFill>
            <a:schemeClr val="bg1"/>
          </a:solidFill>
          <a:ln w="38100">
            <a:solidFill>
              <a:srgbClr val="2A3249"/>
            </a:solidFill>
          </a:ln>
        </p:spPr>
        <p:txBody>
          <a:bodyPr wrap="square" rtlCol="0">
            <a:spAutoFit/>
          </a:bodyPr>
          <a:lstStyle/>
          <a:p>
            <a:pPr algn="ctr"/>
            <a:r>
              <a:rPr lang="en-IN" sz="4800" dirty="0">
                <a:ln>
                  <a:solidFill>
                    <a:srgbClr val="2A3249"/>
                  </a:solidFill>
                </a:ln>
                <a:solidFill>
                  <a:srgbClr val="2A3249"/>
                </a:solidFill>
                <a:effectLst>
                  <a:innerShdw blurRad="63500" dist="50800">
                    <a:prstClr val="black">
                      <a:alpha val="50000"/>
                    </a:prstClr>
                  </a:innerShdw>
                </a:effectLst>
                <a:latin typeface="+mj-lt"/>
              </a:rPr>
              <a:t>ECAP472</a:t>
            </a:r>
          </a:p>
        </p:txBody>
      </p:sp>
      <p:grpSp>
        <p:nvGrpSpPr>
          <p:cNvPr id="15" name="Group 14">
            <a:extLst>
              <a:ext uri="{FF2B5EF4-FFF2-40B4-BE49-F238E27FC236}">
                <a16:creationId xmlns:a16="http://schemas.microsoft.com/office/drawing/2014/main" id="{123C6166-EB7D-4F8C-8C9E-AF194BB2A7C5}"/>
              </a:ext>
            </a:extLst>
          </p:cNvPr>
          <p:cNvGrpSpPr/>
          <p:nvPr userDrawn="1"/>
        </p:nvGrpSpPr>
        <p:grpSpPr>
          <a:xfrm>
            <a:off x="9542" y="1773019"/>
            <a:ext cx="5251703" cy="1446550"/>
            <a:chOff x="1109436" y="3091879"/>
            <a:chExt cx="4449031" cy="1446550"/>
          </a:xfrm>
        </p:grpSpPr>
        <p:sp>
          <p:nvSpPr>
            <p:cNvPr id="16" name="Rectangle: Single Corner Rounded 15">
              <a:extLst>
                <a:ext uri="{FF2B5EF4-FFF2-40B4-BE49-F238E27FC236}">
                  <a16:creationId xmlns:a16="http://schemas.microsoft.com/office/drawing/2014/main" id="{ED0B0D52-AEAA-42BA-9DEB-639B039D4A13}"/>
                </a:ext>
              </a:extLst>
            </p:cNvPr>
            <p:cNvSpPr/>
            <p:nvPr/>
          </p:nvSpPr>
          <p:spPr>
            <a:xfrm rot="5400000">
              <a:off x="2767547" y="1590638"/>
              <a:ext cx="1132809" cy="4449030"/>
            </a:xfrm>
            <a:prstGeom prst="round1Rect">
              <a:avLst>
                <a:gd name="adj" fmla="val 28439"/>
              </a:avLst>
            </a:prstGeom>
            <a:solidFill>
              <a:srgbClr val="2A324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7" name="TextBox 16">
              <a:extLst>
                <a:ext uri="{FF2B5EF4-FFF2-40B4-BE49-F238E27FC236}">
                  <a16:creationId xmlns:a16="http://schemas.microsoft.com/office/drawing/2014/main" id="{CE013B92-FFC4-4BAA-8539-4416DBC136CF}"/>
                </a:ext>
              </a:extLst>
            </p:cNvPr>
            <p:cNvSpPr txBox="1"/>
            <p:nvPr/>
          </p:nvSpPr>
          <p:spPr>
            <a:xfrm>
              <a:off x="1109436" y="3091879"/>
              <a:ext cx="4449031" cy="1446550"/>
            </a:xfrm>
            <a:prstGeom prst="rect">
              <a:avLst/>
            </a:prstGeom>
            <a:noFill/>
          </p:spPr>
          <p:txBody>
            <a:bodyPr wrap="square" rtlCol="0" anchor="ctr">
              <a:spAutoFit/>
            </a:bodyPr>
            <a:lstStyle/>
            <a:p>
              <a:pPr algn="ctr"/>
              <a:r>
                <a:rPr lang="en-IN" sz="4400" cap="small" baseline="0" dirty="0">
                  <a:solidFill>
                    <a:schemeClr val="bg1"/>
                  </a:solidFill>
                  <a:effectLst>
                    <a:outerShdw blurRad="38100" dist="38100" dir="2700000" algn="tl">
                      <a:srgbClr val="000000">
                        <a:alpha val="43137"/>
                      </a:srgbClr>
                    </a:outerShdw>
                  </a:effectLst>
                  <a:latin typeface="+mj-lt"/>
                </a:rPr>
                <a:t>Web Technologies</a:t>
              </a:r>
            </a:p>
          </p:txBody>
        </p:sp>
      </p:grpSp>
      <p:grpSp>
        <p:nvGrpSpPr>
          <p:cNvPr id="30" name="Group 29">
            <a:extLst>
              <a:ext uri="{FF2B5EF4-FFF2-40B4-BE49-F238E27FC236}">
                <a16:creationId xmlns:a16="http://schemas.microsoft.com/office/drawing/2014/main" id="{4E18C7C6-1141-4BCA-8E59-D51E0497A04B}"/>
              </a:ext>
            </a:extLst>
          </p:cNvPr>
          <p:cNvGrpSpPr/>
          <p:nvPr userDrawn="1"/>
        </p:nvGrpSpPr>
        <p:grpSpPr>
          <a:xfrm>
            <a:off x="195423" y="5604518"/>
            <a:ext cx="3947738" cy="546850"/>
            <a:chOff x="426720" y="4559594"/>
            <a:chExt cx="4084544" cy="546850"/>
          </a:xfrm>
        </p:grpSpPr>
        <p:sp>
          <p:nvSpPr>
            <p:cNvPr id="31" name="Freeform: Shape 30">
              <a:extLst>
                <a:ext uri="{FF2B5EF4-FFF2-40B4-BE49-F238E27FC236}">
                  <a16:creationId xmlns:a16="http://schemas.microsoft.com/office/drawing/2014/main" id="{19DF2DD6-B8B6-4394-B424-3A07B55F9723}"/>
                </a:ext>
              </a:extLst>
            </p:cNvPr>
            <p:cNvSpPr/>
            <p:nvPr userDrawn="1"/>
          </p:nvSpPr>
          <p:spPr>
            <a:xfrm>
              <a:off x="426720" y="4566444"/>
              <a:ext cx="4084544"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2A32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TextBox 31">
              <a:extLst>
                <a:ext uri="{FF2B5EF4-FFF2-40B4-BE49-F238E27FC236}">
                  <a16:creationId xmlns:a16="http://schemas.microsoft.com/office/drawing/2014/main" id="{65318B09-A2BC-4830-B9B5-F87B346C9629}"/>
                </a:ext>
              </a:extLst>
            </p:cNvPr>
            <p:cNvSpPr txBox="1"/>
            <p:nvPr userDrawn="1"/>
          </p:nvSpPr>
          <p:spPr>
            <a:xfrm>
              <a:off x="426720" y="4559594"/>
              <a:ext cx="3874494" cy="523220"/>
            </a:xfrm>
            <a:prstGeom prst="rect">
              <a:avLst/>
            </a:prstGeom>
            <a:noFill/>
          </p:spPr>
          <p:txBody>
            <a:bodyPr wrap="square" rtlCol="0">
              <a:spAutoFit/>
            </a:bodyPr>
            <a:lstStyle/>
            <a:p>
              <a:r>
                <a:rPr lang="en-IN" sz="2800" dirty="0" err="1">
                  <a:solidFill>
                    <a:schemeClr val="bg1"/>
                  </a:solidFill>
                  <a:effectLst>
                    <a:outerShdw blurRad="38100" dist="38100" dir="2700000" algn="tl">
                      <a:srgbClr val="000000">
                        <a:alpha val="43137"/>
                      </a:srgbClr>
                    </a:outerShdw>
                  </a:effectLst>
                  <a:latin typeface="+mj-lt"/>
                </a:rPr>
                <a:t>Dr.</a:t>
              </a:r>
              <a:r>
                <a:rPr lang="en-IN" sz="2800" dirty="0">
                  <a:solidFill>
                    <a:schemeClr val="bg1"/>
                  </a:solidFill>
                  <a:effectLst>
                    <a:outerShdw blurRad="38100" dist="38100" dir="2700000" algn="tl">
                      <a:srgbClr val="000000">
                        <a:alpha val="43137"/>
                      </a:srgbClr>
                    </a:outerShdw>
                  </a:effectLst>
                  <a:latin typeface="+mj-lt"/>
                </a:rPr>
                <a:t> </a:t>
              </a:r>
              <a:r>
                <a:rPr lang="en-IN" sz="2800" dirty="0" err="1">
                  <a:solidFill>
                    <a:schemeClr val="bg1"/>
                  </a:solidFill>
                  <a:effectLst>
                    <a:outerShdw blurRad="38100" dist="38100" dir="2700000" algn="tl">
                      <a:srgbClr val="000000">
                        <a:alpha val="43137"/>
                      </a:srgbClr>
                    </a:outerShdw>
                  </a:effectLst>
                  <a:latin typeface="+mj-lt"/>
                </a:rPr>
                <a:t>Pritpal</a:t>
              </a:r>
              <a:r>
                <a:rPr lang="en-IN" sz="2800" dirty="0">
                  <a:solidFill>
                    <a:schemeClr val="bg1"/>
                  </a:solidFill>
                  <a:effectLst>
                    <a:outerShdw blurRad="38100" dist="38100" dir="2700000" algn="tl">
                      <a:srgbClr val="000000">
                        <a:alpha val="43137"/>
                      </a:srgbClr>
                    </a:outerShdw>
                  </a:effectLst>
                  <a:latin typeface="+mj-lt"/>
                </a:rPr>
                <a:t> Singh</a:t>
              </a:r>
            </a:p>
          </p:txBody>
        </p:sp>
      </p:grpSp>
    </p:spTree>
    <p:extLst>
      <p:ext uri="{BB962C8B-B14F-4D97-AF65-F5344CB8AC3E}">
        <p14:creationId xmlns:p14="http://schemas.microsoft.com/office/powerpoint/2010/main" val="409888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5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79033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03503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32098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5262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bg>
      <p:bgPr>
        <a:gradFill flip="none" rotWithShape="1">
          <a:gsLst>
            <a:gs pos="56648">
              <a:srgbClr val="25467F"/>
            </a:gs>
            <a:gs pos="100000">
              <a:srgbClr val="4F72A3"/>
            </a:gs>
            <a:gs pos="84000">
              <a:srgbClr val="284982"/>
            </a:gs>
            <a:gs pos="31000">
              <a:srgbClr val="00206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739FE-B2F2-4F18-A226-64C62A085746}"/>
              </a:ext>
            </a:extLst>
          </p:cNvPr>
          <p:cNvSpPr txBox="1"/>
          <p:nvPr userDrawn="1"/>
        </p:nvSpPr>
        <p:spPr>
          <a:xfrm>
            <a:off x="1620711" y="2967335"/>
            <a:ext cx="5902578" cy="923330"/>
          </a:xfrm>
          <a:prstGeom prst="rect">
            <a:avLst/>
          </a:prstGeom>
          <a:noFill/>
        </p:spPr>
        <p:txBody>
          <a:bodyPr wrap="none" rtlCol="0">
            <a:spAutoFit/>
          </a:bodyPr>
          <a:lstStyle/>
          <a:p>
            <a:r>
              <a:rPr lang="en-US" sz="5400" dirty="0">
                <a:solidFill>
                  <a:schemeClr val="bg1"/>
                </a:solidFill>
                <a:latin typeface="+mj-lt"/>
              </a:rPr>
              <a:t>That’s all for now…</a:t>
            </a:r>
          </a:p>
        </p:txBody>
      </p:sp>
    </p:spTree>
    <p:extLst>
      <p:ext uri="{BB962C8B-B14F-4D97-AF65-F5344CB8AC3E}">
        <p14:creationId xmlns:p14="http://schemas.microsoft.com/office/powerpoint/2010/main" val="156992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utcome">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0"/>
            <a:ext cx="9144000" cy="2171700"/>
          </a:xfrm>
          <a:prstGeom prst="rect">
            <a:avLst/>
          </a:prstGeom>
          <a:gradFill flip="none" rotWithShape="1">
            <a:gsLst>
              <a:gs pos="0">
                <a:schemeClr val="accent5">
                  <a:lumMod val="60000"/>
                  <a:lumOff val="40000"/>
                </a:schemeClr>
              </a:gs>
              <a:gs pos="39000">
                <a:srgbClr val="174B8B"/>
              </a:gs>
              <a:gs pos="78000">
                <a:srgbClr val="002060"/>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628650" y="2886074"/>
            <a:ext cx="8044295" cy="3819525"/>
          </a:xfrm>
        </p:spPr>
        <p:txBody>
          <a:bodyPr/>
          <a:lstStyle>
            <a:lvl1pPr>
              <a:lnSpc>
                <a:spcPct val="150000"/>
              </a:lnSpc>
              <a:buClr>
                <a:srgbClr val="002060"/>
              </a:buClr>
              <a:defRPr/>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outcome 1</a:t>
            </a:r>
          </a:p>
          <a:p>
            <a:pPr lvl="0"/>
            <a:r>
              <a:rPr lang="en-US" dirty="0"/>
              <a:t>outcome 2</a:t>
            </a:r>
          </a:p>
          <a:p>
            <a:pPr lvl="0"/>
            <a:r>
              <a:rPr lang="en-US" dirty="0"/>
              <a:t>outcome 3</a:t>
            </a:r>
          </a:p>
          <a:p>
            <a:pPr lvl="0"/>
            <a:endParaRPr lang="en-US" dirty="0"/>
          </a:p>
        </p:txBody>
      </p:sp>
      <p:pic>
        <p:nvPicPr>
          <p:cNvPr id="13" name="Graphic 12" descr="Bullseye outline">
            <a:extLst>
              <a:ext uri="{FF2B5EF4-FFF2-40B4-BE49-F238E27FC236}">
                <a16:creationId xmlns:a16="http://schemas.microsoft.com/office/drawing/2014/main" id="{0F3B9253-370A-44CC-8474-0C7FCBCF97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412" y="38411"/>
            <a:ext cx="2094875" cy="2094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11982A6-2D52-4584-A559-5808F0A81B65}"/>
              </a:ext>
            </a:extLst>
          </p:cNvPr>
          <p:cNvSpPr txBox="1"/>
          <p:nvPr userDrawn="1"/>
        </p:nvSpPr>
        <p:spPr>
          <a:xfrm>
            <a:off x="628650" y="2267277"/>
            <a:ext cx="7315200" cy="523220"/>
          </a:xfrm>
          <a:prstGeom prst="rect">
            <a:avLst/>
          </a:prstGeom>
          <a:noFill/>
        </p:spPr>
        <p:txBody>
          <a:bodyPr wrap="square" rtlCol="0">
            <a:spAutoFit/>
          </a:bodyPr>
          <a:lstStyle/>
          <a:p>
            <a:r>
              <a:rPr lang="en-US" sz="2800" dirty="0">
                <a:solidFill>
                  <a:srgbClr val="002060"/>
                </a:solidFill>
              </a:rPr>
              <a:t>After this lecture, you will be able to</a:t>
            </a:r>
          </a:p>
        </p:txBody>
      </p:sp>
      <p:sp>
        <p:nvSpPr>
          <p:cNvPr id="6" name="TextBox 5">
            <a:extLst>
              <a:ext uri="{FF2B5EF4-FFF2-40B4-BE49-F238E27FC236}">
                <a16:creationId xmlns:a16="http://schemas.microsoft.com/office/drawing/2014/main" id="{EF6766E5-0F8A-4B64-BCEE-43C991E20C59}"/>
              </a:ext>
            </a:extLst>
          </p:cNvPr>
          <p:cNvSpPr txBox="1"/>
          <p:nvPr userDrawn="1"/>
        </p:nvSpPr>
        <p:spPr>
          <a:xfrm>
            <a:off x="628650" y="317200"/>
            <a:ext cx="2800350" cy="1537299"/>
          </a:xfrm>
          <a:prstGeom prst="rect">
            <a:avLst/>
          </a:prstGeom>
        </p:spPr>
        <p:txBody>
          <a:bodyPr vert="horz" lIns="91440" tIns="45720" rIns="91440" bIns="45720" rtlCol="0" anchor="ctr">
            <a:normAutofit/>
          </a:bodyPr>
          <a:lstStyle>
            <a:lvl1pPr defTabSz="914400">
              <a:lnSpc>
                <a:spcPct val="90000"/>
              </a:lnSpc>
              <a:spcBef>
                <a:spcPct val="0"/>
              </a:spcBef>
              <a:spcAft>
                <a:spcPts val="600"/>
              </a:spcAft>
              <a:buNone/>
              <a:defRPr sz="4400">
                <a:solidFill>
                  <a:srgbClr val="ABF1CF"/>
                </a:solidFill>
                <a:effectLst>
                  <a:outerShdw blurRad="38100" dist="38100" dir="2700000" algn="tl">
                    <a:srgbClr val="000000">
                      <a:alpha val="43137"/>
                    </a:srgbClr>
                  </a:outerShdw>
                </a:effectLst>
                <a:latin typeface="+mj-lt"/>
                <a:ea typeface="+mj-ea"/>
                <a:cs typeface="+mj-cs"/>
              </a:defRPr>
            </a:lvl1pPr>
          </a:lstStyle>
          <a:p>
            <a:pPr lvl="0"/>
            <a:r>
              <a:rPr lang="en-IN" dirty="0"/>
              <a:t>Learning Outcomes</a:t>
            </a:r>
          </a:p>
        </p:txBody>
      </p:sp>
    </p:spTree>
    <p:extLst>
      <p:ext uri="{BB962C8B-B14F-4D97-AF65-F5344CB8AC3E}">
        <p14:creationId xmlns:p14="http://schemas.microsoft.com/office/powerpoint/2010/main" val="205290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71054" y="1"/>
            <a:ext cx="8672945" cy="1041400"/>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471054" y="1212270"/>
            <a:ext cx="8229601" cy="5537729"/>
          </a:xfrm>
        </p:spPr>
        <p:txBody>
          <a:bodyPr/>
          <a:lstStyle>
            <a:lvl1pPr>
              <a:lnSpc>
                <a:spcPct val="150000"/>
              </a:lnSpc>
              <a:buClr>
                <a:srgbClr val="002060"/>
              </a:buClr>
              <a:defRPr sz="2600"/>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Slide Content</a:t>
            </a:r>
          </a:p>
        </p:txBody>
      </p:sp>
      <p:sp>
        <p:nvSpPr>
          <p:cNvPr id="4" name="Rectangle 3">
            <a:extLst>
              <a:ext uri="{FF2B5EF4-FFF2-40B4-BE49-F238E27FC236}">
                <a16:creationId xmlns:a16="http://schemas.microsoft.com/office/drawing/2014/main" id="{EAE36F85-8E99-4EBD-9152-4375E6B60730}"/>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298356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EA833-BDE6-4685-A90E-673325080A8A}"/>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6BD20735-D3B3-49CC-BEA1-5C2A015B23A8}"/>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 name="Title 1"/>
          <p:cNvSpPr>
            <a:spLocks noGrp="1"/>
          </p:cNvSpPr>
          <p:nvPr>
            <p:ph type="title" hasCustomPrompt="1"/>
          </p:nvPr>
        </p:nvSpPr>
        <p:spPr>
          <a:xfrm>
            <a:off x="471054" y="0"/>
            <a:ext cx="8672945" cy="1032901"/>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471054" y="1226125"/>
            <a:ext cx="8229601" cy="5523874"/>
          </a:xfrm>
        </p:spPr>
        <p:txBody>
          <a:bodyPr vert="horz" lIns="91440" tIns="45720" rIns="91440" bIns="45720" rtlCol="0">
            <a:normAutofit/>
          </a:bodyPr>
          <a:lstStyle>
            <a:lvl1pPr>
              <a:defRPr lang="en-US" sz="2600" dirty="0"/>
            </a:lvl1pPr>
          </a:lstStyle>
          <a:p>
            <a:pPr lvl="0">
              <a:lnSpc>
                <a:spcPct val="150000"/>
              </a:lnSpc>
              <a:buClr>
                <a:srgbClr val="002060"/>
              </a:buClr>
            </a:pPr>
            <a:r>
              <a:rPr lang="en-US" dirty="0"/>
              <a:t>Slide Content</a:t>
            </a:r>
          </a:p>
        </p:txBody>
      </p:sp>
    </p:spTree>
    <p:extLst>
      <p:ext uri="{BB962C8B-B14F-4D97-AF65-F5344CB8AC3E}">
        <p14:creationId xmlns:p14="http://schemas.microsoft.com/office/powerpoint/2010/main" val="34782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76E48-432E-4EB2-9BF4-4B24EE942AA6}"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7667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76E48-432E-4EB2-9BF4-4B24EE942AA6}"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95585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76E48-432E-4EB2-9BF4-4B24EE942AA6}" type="datetimeFigureOut">
              <a:rPr lang="en-US" smtClean="0"/>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349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76E48-432E-4EB2-9BF4-4B24EE942AA6}" type="datetimeFigureOut">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95690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5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76E48-432E-4EB2-9BF4-4B24EE942AA6}" type="datetimeFigureOut">
              <a:rPr lang="en-US" smtClean="0"/>
              <a:t>3/21/2022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98E91-5C76-4DC9-AAF3-6C7CF46E3529}" type="slidenum">
              <a:rPr lang="en-US" smtClean="0"/>
              <a:t>‹#›</a:t>
            </a:fld>
            <a:endParaRPr lang="en-US"/>
          </a:p>
        </p:txBody>
      </p:sp>
    </p:spTree>
    <p:extLst>
      <p:ext uri="{BB962C8B-B14F-4D97-AF65-F5344CB8AC3E}">
        <p14:creationId xmlns:p14="http://schemas.microsoft.com/office/powerpoint/2010/main" val="2537342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95C7-32F5-44B0-A0DF-1995F7D25BD4}"/>
              </a:ext>
            </a:extLst>
          </p:cNvPr>
          <p:cNvSpPr>
            <a:spLocks noGrp="1"/>
          </p:cNvSpPr>
          <p:nvPr>
            <p:ph type="title"/>
          </p:nvPr>
        </p:nvSpPr>
        <p:spPr>
          <a:xfrm>
            <a:off x="326496" y="-58985"/>
            <a:ext cx="8782050" cy="1041400"/>
          </a:xfrm>
        </p:spPr>
        <p:txBody>
          <a:bodyPr/>
          <a:lstStyle/>
          <a:p>
            <a:r>
              <a:rPr lang="en-GB" dirty="0"/>
              <a:t>To check version*  node -v</a:t>
            </a:r>
          </a:p>
        </p:txBody>
      </p:sp>
      <p:pic>
        <p:nvPicPr>
          <p:cNvPr id="5" name="Content Placeholder 4">
            <a:extLst>
              <a:ext uri="{FF2B5EF4-FFF2-40B4-BE49-F238E27FC236}">
                <a16:creationId xmlns:a16="http://schemas.microsoft.com/office/drawing/2014/main" id="{16DDA5F4-79BF-4282-9DCC-EF941BA5C1E4}"/>
              </a:ext>
            </a:extLst>
          </p:cNvPr>
          <p:cNvPicPr>
            <a:picLocks noGrp="1" noChangeAspect="1"/>
          </p:cNvPicPr>
          <p:nvPr>
            <p:ph idx="1"/>
          </p:nvPr>
        </p:nvPicPr>
        <p:blipFill>
          <a:blip r:embed="rId2"/>
          <a:stretch>
            <a:fillRect/>
          </a:stretch>
        </p:blipFill>
        <p:spPr>
          <a:xfrm>
            <a:off x="152400" y="1286768"/>
            <a:ext cx="8956146" cy="5037832"/>
          </a:xfrm>
        </p:spPr>
      </p:pic>
      <p:cxnSp>
        <p:nvCxnSpPr>
          <p:cNvPr id="7" name="Straight Arrow Connector 6">
            <a:extLst>
              <a:ext uri="{FF2B5EF4-FFF2-40B4-BE49-F238E27FC236}">
                <a16:creationId xmlns:a16="http://schemas.microsoft.com/office/drawing/2014/main" id="{25365FDF-4805-4015-BF5A-3F8F5A9DFFBE}"/>
              </a:ext>
            </a:extLst>
          </p:cNvPr>
          <p:cNvCxnSpPr/>
          <p:nvPr/>
        </p:nvCxnSpPr>
        <p:spPr>
          <a:xfrm flipH="1" flipV="1">
            <a:off x="1390650" y="1895475"/>
            <a:ext cx="990600" cy="4326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605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EBC7-19D7-4E88-88EC-407D2F67FFB7}"/>
              </a:ext>
            </a:extLst>
          </p:cNvPr>
          <p:cNvSpPr>
            <a:spLocks noGrp="1"/>
          </p:cNvSpPr>
          <p:nvPr>
            <p:ph type="title"/>
          </p:nvPr>
        </p:nvSpPr>
        <p:spPr/>
        <p:txBody>
          <a:bodyPr/>
          <a:lstStyle/>
          <a:p>
            <a:r>
              <a:rPr lang="en-GB" dirty="0"/>
              <a:t>Npm installation*  npm -v </a:t>
            </a:r>
          </a:p>
        </p:txBody>
      </p:sp>
      <p:pic>
        <p:nvPicPr>
          <p:cNvPr id="5" name="Content Placeholder 4">
            <a:extLst>
              <a:ext uri="{FF2B5EF4-FFF2-40B4-BE49-F238E27FC236}">
                <a16:creationId xmlns:a16="http://schemas.microsoft.com/office/drawing/2014/main" id="{D8B510F7-EAF8-4BDD-ADAB-BD2D4F5F35F5}"/>
              </a:ext>
            </a:extLst>
          </p:cNvPr>
          <p:cNvPicPr>
            <a:picLocks noGrp="1" noChangeAspect="1"/>
          </p:cNvPicPr>
          <p:nvPr>
            <p:ph idx="1"/>
          </p:nvPr>
        </p:nvPicPr>
        <p:blipFill>
          <a:blip r:embed="rId2"/>
          <a:stretch>
            <a:fillRect/>
          </a:stretch>
        </p:blipFill>
        <p:spPr>
          <a:xfrm>
            <a:off x="190068" y="1315343"/>
            <a:ext cx="8799188" cy="5366811"/>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04E33EA0-AF0B-4ABF-8781-FC49D5CC11B8}"/>
              </a:ext>
            </a:extLst>
          </p:cNvPr>
          <p:cNvCxnSpPr/>
          <p:nvPr/>
        </p:nvCxnSpPr>
        <p:spPr>
          <a:xfrm flipH="1" flipV="1">
            <a:off x="1466850" y="2162175"/>
            <a:ext cx="514350" cy="1809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4888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F4B3-019A-43FE-9861-0429A26F95F6}"/>
              </a:ext>
            </a:extLst>
          </p:cNvPr>
          <p:cNvSpPr>
            <a:spLocks noGrp="1"/>
          </p:cNvSpPr>
          <p:nvPr>
            <p:ph type="title"/>
          </p:nvPr>
        </p:nvSpPr>
        <p:spPr/>
        <p:txBody>
          <a:bodyPr>
            <a:normAutofit/>
          </a:bodyPr>
          <a:lstStyle/>
          <a:p>
            <a:r>
              <a:rPr lang="en-GB" dirty="0"/>
              <a:t>Install Visual Studio Code </a:t>
            </a:r>
          </a:p>
        </p:txBody>
      </p:sp>
      <p:pic>
        <p:nvPicPr>
          <p:cNvPr id="5" name="Content Placeholder 4">
            <a:extLst>
              <a:ext uri="{FF2B5EF4-FFF2-40B4-BE49-F238E27FC236}">
                <a16:creationId xmlns:a16="http://schemas.microsoft.com/office/drawing/2014/main" id="{D4C1DE09-863C-445A-A813-561C5A9F14CB}"/>
              </a:ext>
            </a:extLst>
          </p:cNvPr>
          <p:cNvPicPr>
            <a:picLocks noGrp="1" noChangeAspect="1"/>
          </p:cNvPicPr>
          <p:nvPr>
            <p:ph idx="1"/>
          </p:nvPr>
        </p:nvPicPr>
        <p:blipFill>
          <a:blip r:embed="rId2"/>
          <a:stretch>
            <a:fillRect/>
          </a:stretch>
        </p:blipFill>
        <p:spPr>
          <a:xfrm>
            <a:off x="118867" y="1294228"/>
            <a:ext cx="8898523" cy="5430129"/>
          </a:xfrm>
        </p:spPr>
      </p:pic>
    </p:spTree>
    <p:extLst>
      <p:ext uri="{BB962C8B-B14F-4D97-AF65-F5344CB8AC3E}">
        <p14:creationId xmlns:p14="http://schemas.microsoft.com/office/powerpoint/2010/main" val="405821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AC44-E4E2-4C13-B405-EB68BFEF8E8F}"/>
              </a:ext>
            </a:extLst>
          </p:cNvPr>
          <p:cNvSpPr>
            <a:spLocks noGrp="1"/>
          </p:cNvSpPr>
          <p:nvPr>
            <p:ph type="title"/>
          </p:nvPr>
        </p:nvSpPr>
        <p:spPr/>
        <p:txBody>
          <a:bodyPr/>
          <a:lstStyle/>
          <a:p>
            <a:r>
              <a:rPr lang="en-GB" dirty="0"/>
              <a:t>Install react from terminal </a:t>
            </a:r>
          </a:p>
        </p:txBody>
      </p:sp>
      <p:sp>
        <p:nvSpPr>
          <p:cNvPr id="3" name="Content Placeholder 2">
            <a:extLst>
              <a:ext uri="{FF2B5EF4-FFF2-40B4-BE49-F238E27FC236}">
                <a16:creationId xmlns:a16="http://schemas.microsoft.com/office/drawing/2014/main" id="{8030FB56-D163-4491-8543-8097539E4E45}"/>
              </a:ext>
            </a:extLst>
          </p:cNvPr>
          <p:cNvSpPr>
            <a:spLocks noGrp="1"/>
          </p:cNvSpPr>
          <p:nvPr>
            <p:ph idx="1"/>
          </p:nvPr>
        </p:nvSpPr>
        <p:spPr>
          <a:xfrm>
            <a:off x="80962" y="1162050"/>
            <a:ext cx="8582025" cy="5400675"/>
          </a:xfrm>
        </p:spPr>
        <p:txBody>
          <a:bodyPr/>
          <a:lstStyle/>
          <a:p>
            <a:pPr marL="0" indent="0" algn="ctr">
              <a:buNone/>
            </a:pPr>
            <a:r>
              <a:rPr lang="en-GB" dirty="0">
                <a:solidFill>
                  <a:srgbClr val="FF0000"/>
                </a:solidFill>
              </a:rPr>
              <a:t>npm install -g create-react-app</a:t>
            </a:r>
          </a:p>
        </p:txBody>
      </p:sp>
      <p:pic>
        <p:nvPicPr>
          <p:cNvPr id="5" name="Picture 4">
            <a:extLst>
              <a:ext uri="{FF2B5EF4-FFF2-40B4-BE49-F238E27FC236}">
                <a16:creationId xmlns:a16="http://schemas.microsoft.com/office/drawing/2014/main" id="{2D7EF01E-3FEC-4551-A4A3-EEEC10C8CB68}"/>
              </a:ext>
            </a:extLst>
          </p:cNvPr>
          <p:cNvPicPr>
            <a:picLocks noChangeAspect="1"/>
          </p:cNvPicPr>
          <p:nvPr/>
        </p:nvPicPr>
        <p:blipFill>
          <a:blip r:embed="rId2"/>
          <a:stretch>
            <a:fillRect/>
          </a:stretch>
        </p:blipFill>
        <p:spPr>
          <a:xfrm>
            <a:off x="80962" y="1739849"/>
            <a:ext cx="8982076" cy="5019675"/>
          </a:xfrm>
          <a:prstGeom prst="rect">
            <a:avLst/>
          </a:prstGeom>
        </p:spPr>
      </p:pic>
      <p:cxnSp>
        <p:nvCxnSpPr>
          <p:cNvPr id="7" name="Straight Arrow Connector 6">
            <a:extLst>
              <a:ext uri="{FF2B5EF4-FFF2-40B4-BE49-F238E27FC236}">
                <a16:creationId xmlns:a16="http://schemas.microsoft.com/office/drawing/2014/main" id="{CDCB5E0E-71C2-4B14-A709-CC291EC6C72E}"/>
              </a:ext>
            </a:extLst>
          </p:cNvPr>
          <p:cNvCxnSpPr/>
          <p:nvPr/>
        </p:nvCxnSpPr>
        <p:spPr>
          <a:xfrm flipH="1" flipV="1">
            <a:off x="2548890" y="3085294"/>
            <a:ext cx="638175" cy="476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6712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1D4A-8253-402F-9284-01DFE419D432}"/>
              </a:ext>
            </a:extLst>
          </p:cNvPr>
          <p:cNvSpPr>
            <a:spLocks noGrp="1"/>
          </p:cNvSpPr>
          <p:nvPr>
            <p:ph type="title"/>
          </p:nvPr>
        </p:nvSpPr>
        <p:spPr/>
        <p:txBody>
          <a:bodyPr/>
          <a:lstStyle/>
          <a:p>
            <a:r>
              <a:rPr lang="en-GB" dirty="0"/>
              <a:t>Installation ---</a:t>
            </a:r>
          </a:p>
        </p:txBody>
      </p:sp>
      <p:pic>
        <p:nvPicPr>
          <p:cNvPr id="7" name="Picture 6">
            <a:extLst>
              <a:ext uri="{FF2B5EF4-FFF2-40B4-BE49-F238E27FC236}">
                <a16:creationId xmlns:a16="http://schemas.microsoft.com/office/drawing/2014/main" id="{7C0AFBDF-CECD-48B4-BAC3-045071A63475}"/>
              </a:ext>
            </a:extLst>
          </p:cNvPr>
          <p:cNvPicPr>
            <a:picLocks noChangeAspect="1"/>
          </p:cNvPicPr>
          <p:nvPr/>
        </p:nvPicPr>
        <p:blipFill>
          <a:blip r:embed="rId2"/>
          <a:stretch>
            <a:fillRect/>
          </a:stretch>
        </p:blipFill>
        <p:spPr>
          <a:xfrm>
            <a:off x="235527" y="1436077"/>
            <a:ext cx="8672945" cy="4282525"/>
          </a:xfrm>
          <a:prstGeom prst="rect">
            <a:avLst/>
          </a:prstGeom>
        </p:spPr>
      </p:pic>
      <p:cxnSp>
        <p:nvCxnSpPr>
          <p:cNvPr id="9" name="Straight Arrow Connector 8">
            <a:extLst>
              <a:ext uri="{FF2B5EF4-FFF2-40B4-BE49-F238E27FC236}">
                <a16:creationId xmlns:a16="http://schemas.microsoft.com/office/drawing/2014/main" id="{DBD8A37B-6F3A-436F-93FE-318294811EB9}"/>
              </a:ext>
            </a:extLst>
          </p:cNvPr>
          <p:cNvCxnSpPr/>
          <p:nvPr/>
        </p:nvCxnSpPr>
        <p:spPr>
          <a:xfrm flipH="1" flipV="1">
            <a:off x="2475345" y="2863273"/>
            <a:ext cx="1126837" cy="5657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697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6955-5D3D-4DCE-86BB-861FE91059E5}"/>
              </a:ext>
            </a:extLst>
          </p:cNvPr>
          <p:cNvSpPr>
            <a:spLocks noGrp="1"/>
          </p:cNvSpPr>
          <p:nvPr>
            <p:ph type="title"/>
          </p:nvPr>
        </p:nvSpPr>
        <p:spPr/>
        <p:txBody>
          <a:bodyPr>
            <a:normAutofit/>
          </a:bodyPr>
          <a:lstStyle/>
          <a:p>
            <a:r>
              <a:rPr lang="en-GB" sz="2800" dirty="0"/>
              <a:t>React Version*  Create-react-app  –-Version  </a:t>
            </a:r>
          </a:p>
        </p:txBody>
      </p:sp>
      <p:pic>
        <p:nvPicPr>
          <p:cNvPr id="5" name="Picture 4">
            <a:extLst>
              <a:ext uri="{FF2B5EF4-FFF2-40B4-BE49-F238E27FC236}">
                <a16:creationId xmlns:a16="http://schemas.microsoft.com/office/drawing/2014/main" id="{02B2E472-D546-4325-9AC6-344E2CA3C4A6}"/>
              </a:ext>
            </a:extLst>
          </p:cNvPr>
          <p:cNvPicPr>
            <a:picLocks noChangeAspect="1"/>
          </p:cNvPicPr>
          <p:nvPr/>
        </p:nvPicPr>
        <p:blipFill>
          <a:blip r:embed="rId2"/>
          <a:stretch>
            <a:fillRect/>
          </a:stretch>
        </p:blipFill>
        <p:spPr>
          <a:xfrm>
            <a:off x="0" y="1295400"/>
            <a:ext cx="9143999" cy="5457092"/>
          </a:xfrm>
          <a:prstGeom prst="rect">
            <a:avLst/>
          </a:prstGeom>
        </p:spPr>
      </p:pic>
      <p:cxnSp>
        <p:nvCxnSpPr>
          <p:cNvPr id="7" name="Straight Arrow Connector 6">
            <a:extLst>
              <a:ext uri="{FF2B5EF4-FFF2-40B4-BE49-F238E27FC236}">
                <a16:creationId xmlns:a16="http://schemas.microsoft.com/office/drawing/2014/main" id="{AE318A52-6210-47FF-AC63-EDA3CD5AFFB6}"/>
              </a:ext>
            </a:extLst>
          </p:cNvPr>
          <p:cNvCxnSpPr>
            <a:cxnSpLocks/>
          </p:cNvCxnSpPr>
          <p:nvPr/>
        </p:nvCxnSpPr>
        <p:spPr>
          <a:xfrm flipH="1" flipV="1">
            <a:off x="2000250" y="3143250"/>
            <a:ext cx="438150" cy="4191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122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8603E-E44B-431F-908D-C19E461DCCC2}"/>
              </a:ext>
            </a:extLst>
          </p:cNvPr>
          <p:cNvSpPr>
            <a:spLocks noGrp="1"/>
          </p:cNvSpPr>
          <p:nvPr>
            <p:ph type="title"/>
          </p:nvPr>
        </p:nvSpPr>
        <p:spPr/>
        <p:txBody>
          <a:bodyPr/>
          <a:lstStyle/>
          <a:p>
            <a:r>
              <a:rPr lang="en-GB" dirty="0"/>
              <a:t>Creating directory*  </a:t>
            </a:r>
            <a:r>
              <a:rPr lang="en-GB" dirty="0" err="1"/>
              <a:t>mkdir</a:t>
            </a:r>
            <a:r>
              <a:rPr lang="en-GB" dirty="0"/>
              <a:t>  </a:t>
            </a:r>
          </a:p>
        </p:txBody>
      </p:sp>
      <p:pic>
        <p:nvPicPr>
          <p:cNvPr id="5" name="Picture 4">
            <a:extLst>
              <a:ext uri="{FF2B5EF4-FFF2-40B4-BE49-F238E27FC236}">
                <a16:creationId xmlns:a16="http://schemas.microsoft.com/office/drawing/2014/main" id="{47282812-6DF2-47DC-B690-FC975FC0C798}"/>
              </a:ext>
            </a:extLst>
          </p:cNvPr>
          <p:cNvPicPr>
            <a:picLocks noChangeAspect="1"/>
          </p:cNvPicPr>
          <p:nvPr/>
        </p:nvPicPr>
        <p:blipFill>
          <a:blip r:embed="rId2"/>
          <a:stretch>
            <a:fillRect/>
          </a:stretch>
        </p:blipFill>
        <p:spPr>
          <a:xfrm>
            <a:off x="180975" y="1295400"/>
            <a:ext cx="8963024" cy="5143500"/>
          </a:xfrm>
          <a:prstGeom prst="rect">
            <a:avLst/>
          </a:prstGeom>
        </p:spPr>
      </p:pic>
      <p:cxnSp>
        <p:nvCxnSpPr>
          <p:cNvPr id="7" name="Straight Arrow Connector 6">
            <a:extLst>
              <a:ext uri="{FF2B5EF4-FFF2-40B4-BE49-F238E27FC236}">
                <a16:creationId xmlns:a16="http://schemas.microsoft.com/office/drawing/2014/main" id="{439C5088-E2FF-417F-B244-ECC71C6EA85C}"/>
              </a:ext>
            </a:extLst>
          </p:cNvPr>
          <p:cNvCxnSpPr>
            <a:cxnSpLocks/>
          </p:cNvCxnSpPr>
          <p:nvPr/>
        </p:nvCxnSpPr>
        <p:spPr>
          <a:xfrm flipH="1" flipV="1">
            <a:off x="1771650" y="3429000"/>
            <a:ext cx="447675" cy="3238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7125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850F-5419-456B-B916-970A870E9CA1}"/>
              </a:ext>
            </a:extLst>
          </p:cNvPr>
          <p:cNvSpPr>
            <a:spLocks noGrp="1"/>
          </p:cNvSpPr>
          <p:nvPr>
            <p:ph type="title"/>
          </p:nvPr>
        </p:nvSpPr>
        <p:spPr/>
        <p:txBody>
          <a:bodyPr/>
          <a:lstStyle/>
          <a:p>
            <a:r>
              <a:rPr lang="en-GB" dirty="0"/>
              <a:t>Change working directory*   CD </a:t>
            </a:r>
          </a:p>
        </p:txBody>
      </p:sp>
      <p:pic>
        <p:nvPicPr>
          <p:cNvPr id="5" name="Picture 4">
            <a:extLst>
              <a:ext uri="{FF2B5EF4-FFF2-40B4-BE49-F238E27FC236}">
                <a16:creationId xmlns:a16="http://schemas.microsoft.com/office/drawing/2014/main" id="{3F9D6D2D-1D7E-4350-95A3-D0A47E9556E0}"/>
              </a:ext>
            </a:extLst>
          </p:cNvPr>
          <p:cNvPicPr>
            <a:picLocks noChangeAspect="1"/>
          </p:cNvPicPr>
          <p:nvPr/>
        </p:nvPicPr>
        <p:blipFill>
          <a:blip r:embed="rId2"/>
          <a:stretch>
            <a:fillRect/>
          </a:stretch>
        </p:blipFill>
        <p:spPr>
          <a:xfrm>
            <a:off x="200025" y="1295400"/>
            <a:ext cx="8817366" cy="5143500"/>
          </a:xfrm>
          <a:prstGeom prst="rect">
            <a:avLst/>
          </a:prstGeom>
        </p:spPr>
      </p:pic>
      <p:cxnSp>
        <p:nvCxnSpPr>
          <p:cNvPr id="7" name="Straight Arrow Connector 6">
            <a:extLst>
              <a:ext uri="{FF2B5EF4-FFF2-40B4-BE49-F238E27FC236}">
                <a16:creationId xmlns:a16="http://schemas.microsoft.com/office/drawing/2014/main" id="{D505F581-602B-49C8-8CD8-28FF42E1A785}"/>
              </a:ext>
            </a:extLst>
          </p:cNvPr>
          <p:cNvCxnSpPr/>
          <p:nvPr/>
        </p:nvCxnSpPr>
        <p:spPr>
          <a:xfrm flipH="1" flipV="1">
            <a:off x="1754909" y="3648364"/>
            <a:ext cx="858982" cy="3140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346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8FF2-E16E-47E4-ACA4-4D50E4CEB1C4}"/>
              </a:ext>
            </a:extLst>
          </p:cNvPr>
          <p:cNvSpPr>
            <a:spLocks noGrp="1"/>
          </p:cNvSpPr>
          <p:nvPr>
            <p:ph type="title"/>
          </p:nvPr>
        </p:nvSpPr>
        <p:spPr/>
        <p:txBody>
          <a:bodyPr>
            <a:normAutofit/>
          </a:bodyPr>
          <a:lstStyle/>
          <a:p>
            <a:r>
              <a:rPr lang="en-GB" sz="2400" dirty="0"/>
              <a:t>Create app inside directory * create-react-app-</a:t>
            </a:r>
            <a:r>
              <a:rPr lang="en-GB" sz="2400" dirty="0" err="1"/>
              <a:t>awesomeapp</a:t>
            </a:r>
            <a:r>
              <a:rPr lang="en-GB" sz="2400" dirty="0"/>
              <a:t> </a:t>
            </a:r>
          </a:p>
        </p:txBody>
      </p:sp>
      <p:pic>
        <p:nvPicPr>
          <p:cNvPr id="5" name="Content Placeholder 4">
            <a:extLst>
              <a:ext uri="{FF2B5EF4-FFF2-40B4-BE49-F238E27FC236}">
                <a16:creationId xmlns:a16="http://schemas.microsoft.com/office/drawing/2014/main" id="{3EEC6FC4-B045-40CA-8FD0-D601A9406DA8}"/>
              </a:ext>
            </a:extLst>
          </p:cNvPr>
          <p:cNvPicPr>
            <a:picLocks noGrp="1" noChangeAspect="1"/>
          </p:cNvPicPr>
          <p:nvPr>
            <p:ph idx="1"/>
          </p:nvPr>
        </p:nvPicPr>
        <p:blipFill>
          <a:blip r:embed="rId2"/>
          <a:stretch>
            <a:fillRect/>
          </a:stretch>
        </p:blipFill>
        <p:spPr>
          <a:xfrm>
            <a:off x="361950" y="1377255"/>
            <a:ext cx="8582025" cy="4827389"/>
          </a:xfrm>
        </p:spPr>
      </p:pic>
      <p:cxnSp>
        <p:nvCxnSpPr>
          <p:cNvPr id="7" name="Straight Arrow Connector 6">
            <a:extLst>
              <a:ext uri="{FF2B5EF4-FFF2-40B4-BE49-F238E27FC236}">
                <a16:creationId xmlns:a16="http://schemas.microsoft.com/office/drawing/2014/main" id="{7965892F-2299-4457-A2F8-26AF62A058A4}"/>
              </a:ext>
            </a:extLst>
          </p:cNvPr>
          <p:cNvCxnSpPr/>
          <p:nvPr/>
        </p:nvCxnSpPr>
        <p:spPr>
          <a:xfrm flipH="1" flipV="1">
            <a:off x="2905125" y="3552825"/>
            <a:ext cx="590550" cy="342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3903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0CB4-B1CF-4AA9-A2C3-56DBB4D83A5A}"/>
              </a:ext>
            </a:extLst>
          </p:cNvPr>
          <p:cNvSpPr>
            <a:spLocks noGrp="1"/>
          </p:cNvSpPr>
          <p:nvPr>
            <p:ph type="title"/>
          </p:nvPr>
        </p:nvSpPr>
        <p:spPr/>
        <p:txBody>
          <a:bodyPr/>
          <a:lstStyle/>
          <a:p>
            <a:r>
              <a:rPr lang="en-GB" dirty="0"/>
              <a:t>Installation going on </a:t>
            </a:r>
          </a:p>
        </p:txBody>
      </p:sp>
      <p:pic>
        <p:nvPicPr>
          <p:cNvPr id="5" name="Content Placeholder 4">
            <a:extLst>
              <a:ext uri="{FF2B5EF4-FFF2-40B4-BE49-F238E27FC236}">
                <a16:creationId xmlns:a16="http://schemas.microsoft.com/office/drawing/2014/main" id="{CA922EA6-D657-41E4-A604-9ADBE4125702}"/>
              </a:ext>
            </a:extLst>
          </p:cNvPr>
          <p:cNvPicPr>
            <a:picLocks noGrp="1" noChangeAspect="1"/>
          </p:cNvPicPr>
          <p:nvPr>
            <p:ph idx="1"/>
          </p:nvPr>
        </p:nvPicPr>
        <p:blipFill>
          <a:blip r:embed="rId2"/>
          <a:stretch>
            <a:fillRect/>
          </a:stretch>
        </p:blipFill>
        <p:spPr>
          <a:xfrm>
            <a:off x="280987" y="1786344"/>
            <a:ext cx="8582025" cy="3915449"/>
          </a:xfrm>
        </p:spPr>
      </p:pic>
      <p:cxnSp>
        <p:nvCxnSpPr>
          <p:cNvPr id="7" name="Straight Arrow Connector 6">
            <a:extLst>
              <a:ext uri="{FF2B5EF4-FFF2-40B4-BE49-F238E27FC236}">
                <a16:creationId xmlns:a16="http://schemas.microsoft.com/office/drawing/2014/main" id="{107FF682-4A0D-4769-9265-45B3A9EF6376}"/>
              </a:ext>
            </a:extLst>
          </p:cNvPr>
          <p:cNvCxnSpPr/>
          <p:nvPr/>
        </p:nvCxnSpPr>
        <p:spPr>
          <a:xfrm flipH="1" flipV="1">
            <a:off x="1801091" y="4442691"/>
            <a:ext cx="434109" cy="63730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164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ECBC-4CF1-4396-AEAA-CFD058DD54F1}"/>
              </a:ext>
            </a:extLst>
          </p:cNvPr>
          <p:cNvSpPr>
            <a:spLocks noGrp="1"/>
          </p:cNvSpPr>
          <p:nvPr>
            <p:ph idx="1"/>
          </p:nvPr>
        </p:nvSpPr>
        <p:spPr>
          <a:xfrm>
            <a:off x="670853" y="2843870"/>
            <a:ext cx="8037049" cy="3819525"/>
          </a:xfrm>
        </p:spPr>
        <p:txBody>
          <a:bodyPr>
            <a:normAutofit/>
          </a:bodyPr>
          <a:lstStyle/>
          <a:p>
            <a:pPr algn="just"/>
            <a:r>
              <a:rPr lang="en-IN" dirty="0"/>
              <a:t>go over and summarize various concepts of working with  </a:t>
            </a:r>
            <a:r>
              <a:rPr lang="en-GB" dirty="0">
                <a:solidFill>
                  <a:srgbClr val="202124"/>
                </a:solidFill>
              </a:rPr>
              <a:t>r</a:t>
            </a:r>
            <a:r>
              <a:rPr lang="en-GB" b="0" i="0" dirty="0">
                <a:solidFill>
                  <a:srgbClr val="202124"/>
                </a:solidFill>
                <a:effectLst/>
              </a:rPr>
              <a:t>eact.</a:t>
            </a:r>
          </a:p>
          <a:p>
            <a:pPr algn="just"/>
            <a:r>
              <a:rPr lang="en-GB" dirty="0">
                <a:solidFill>
                  <a:srgbClr val="202124"/>
                </a:solidFill>
              </a:rPr>
              <a:t>Understand basics of router in react .</a:t>
            </a:r>
          </a:p>
          <a:p>
            <a:pPr algn="just"/>
            <a:r>
              <a:rPr lang="en-GB" dirty="0">
                <a:solidFill>
                  <a:srgbClr val="202124"/>
                </a:solidFill>
              </a:rPr>
              <a:t>understand folder structure in react.</a:t>
            </a:r>
            <a:endParaRPr lang="en-IN" dirty="0"/>
          </a:p>
        </p:txBody>
      </p:sp>
    </p:spTree>
    <p:extLst>
      <p:ext uri="{BB962C8B-B14F-4D97-AF65-F5344CB8AC3E}">
        <p14:creationId xmlns:p14="http://schemas.microsoft.com/office/powerpoint/2010/main" val="347984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914A-18A7-4447-9DA6-0861FE986A66}"/>
              </a:ext>
            </a:extLst>
          </p:cNvPr>
          <p:cNvSpPr>
            <a:spLocks noGrp="1"/>
          </p:cNvSpPr>
          <p:nvPr>
            <p:ph type="title"/>
          </p:nvPr>
        </p:nvSpPr>
        <p:spPr>
          <a:xfrm>
            <a:off x="180975" y="1"/>
            <a:ext cx="8963025" cy="1041400"/>
          </a:xfrm>
        </p:spPr>
        <p:txBody>
          <a:bodyPr/>
          <a:lstStyle/>
          <a:p>
            <a:r>
              <a:rPr lang="en-GB" dirty="0"/>
              <a:t>Change directory *   CD</a:t>
            </a:r>
          </a:p>
        </p:txBody>
      </p:sp>
      <p:pic>
        <p:nvPicPr>
          <p:cNvPr id="5" name="Picture 4">
            <a:extLst>
              <a:ext uri="{FF2B5EF4-FFF2-40B4-BE49-F238E27FC236}">
                <a16:creationId xmlns:a16="http://schemas.microsoft.com/office/drawing/2014/main" id="{FC195514-2EE4-4AAD-8D24-D9434AD11CE1}"/>
              </a:ext>
            </a:extLst>
          </p:cNvPr>
          <p:cNvPicPr>
            <a:picLocks noChangeAspect="1"/>
          </p:cNvPicPr>
          <p:nvPr/>
        </p:nvPicPr>
        <p:blipFill>
          <a:blip r:embed="rId2"/>
          <a:stretch>
            <a:fillRect/>
          </a:stretch>
        </p:blipFill>
        <p:spPr>
          <a:xfrm>
            <a:off x="180975" y="1197484"/>
            <a:ext cx="8780145" cy="5555008"/>
          </a:xfrm>
          <a:prstGeom prst="rect">
            <a:avLst/>
          </a:prstGeom>
        </p:spPr>
      </p:pic>
      <p:cxnSp>
        <p:nvCxnSpPr>
          <p:cNvPr id="7" name="Straight Arrow Connector 6">
            <a:extLst>
              <a:ext uri="{FF2B5EF4-FFF2-40B4-BE49-F238E27FC236}">
                <a16:creationId xmlns:a16="http://schemas.microsoft.com/office/drawing/2014/main" id="{9FB3A22D-00B8-4436-B41C-54E23E561346}"/>
              </a:ext>
            </a:extLst>
          </p:cNvPr>
          <p:cNvCxnSpPr>
            <a:cxnSpLocks/>
          </p:cNvCxnSpPr>
          <p:nvPr/>
        </p:nvCxnSpPr>
        <p:spPr>
          <a:xfrm flipH="1" flipV="1">
            <a:off x="2013358" y="3769234"/>
            <a:ext cx="570451" cy="4530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534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B11D-AF44-4B04-8EB1-00F05C21E491}"/>
              </a:ext>
            </a:extLst>
          </p:cNvPr>
          <p:cNvSpPr>
            <a:spLocks noGrp="1"/>
          </p:cNvSpPr>
          <p:nvPr>
            <p:ph type="title"/>
          </p:nvPr>
        </p:nvSpPr>
        <p:spPr/>
        <p:txBody>
          <a:bodyPr/>
          <a:lstStyle/>
          <a:p>
            <a:r>
              <a:rPr lang="en-GB" dirty="0"/>
              <a:t>Npm start*   npm start  </a:t>
            </a:r>
          </a:p>
        </p:txBody>
      </p:sp>
      <p:sp>
        <p:nvSpPr>
          <p:cNvPr id="8" name="Oval 7">
            <a:extLst>
              <a:ext uri="{FF2B5EF4-FFF2-40B4-BE49-F238E27FC236}">
                <a16:creationId xmlns:a16="http://schemas.microsoft.com/office/drawing/2014/main" id="{B2B84974-A425-4C59-9259-50D425CCEE49}"/>
              </a:ext>
            </a:extLst>
          </p:cNvPr>
          <p:cNvSpPr/>
          <p:nvPr/>
        </p:nvSpPr>
        <p:spPr>
          <a:xfrm>
            <a:off x="4455777" y="1975611"/>
            <a:ext cx="2557419" cy="578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A9E0836E-42C3-4F4A-AB77-FA2B1487BCB1}"/>
              </a:ext>
            </a:extLst>
          </p:cNvPr>
          <p:cNvPicPr>
            <a:picLocks noGrp="1" noChangeAspect="1"/>
          </p:cNvPicPr>
          <p:nvPr>
            <p:ph idx="1"/>
          </p:nvPr>
        </p:nvPicPr>
        <p:blipFill>
          <a:blip r:embed="rId2"/>
          <a:stretch>
            <a:fillRect/>
          </a:stretch>
        </p:blipFill>
        <p:spPr>
          <a:xfrm>
            <a:off x="280987" y="1218773"/>
            <a:ext cx="8582025" cy="5477449"/>
          </a:xfrm>
        </p:spPr>
      </p:pic>
      <p:cxnSp>
        <p:nvCxnSpPr>
          <p:cNvPr id="7" name="Straight Arrow Connector 6">
            <a:extLst>
              <a:ext uri="{FF2B5EF4-FFF2-40B4-BE49-F238E27FC236}">
                <a16:creationId xmlns:a16="http://schemas.microsoft.com/office/drawing/2014/main" id="{6CB1CEB6-8975-4DB9-A625-C15181E84DC8}"/>
              </a:ext>
            </a:extLst>
          </p:cNvPr>
          <p:cNvCxnSpPr>
            <a:cxnSpLocks/>
          </p:cNvCxnSpPr>
          <p:nvPr/>
        </p:nvCxnSpPr>
        <p:spPr>
          <a:xfrm flipH="1">
            <a:off x="2507461" y="1975611"/>
            <a:ext cx="909994" cy="508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326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D74B-B03F-45EC-851F-A1C4B47176DC}"/>
              </a:ext>
            </a:extLst>
          </p:cNvPr>
          <p:cNvSpPr>
            <a:spLocks noGrp="1"/>
          </p:cNvSpPr>
          <p:nvPr>
            <p:ph type="title"/>
          </p:nvPr>
        </p:nvSpPr>
        <p:spPr/>
        <p:txBody>
          <a:bodyPr/>
          <a:lstStyle/>
          <a:p>
            <a:r>
              <a:rPr lang="en-GB" dirty="0"/>
              <a:t>Local Host.</a:t>
            </a:r>
          </a:p>
        </p:txBody>
      </p:sp>
      <p:pic>
        <p:nvPicPr>
          <p:cNvPr id="5" name="Picture 4">
            <a:extLst>
              <a:ext uri="{FF2B5EF4-FFF2-40B4-BE49-F238E27FC236}">
                <a16:creationId xmlns:a16="http://schemas.microsoft.com/office/drawing/2014/main" id="{3FC83043-9CA9-40EB-A705-10A4AA4BCFCB}"/>
              </a:ext>
            </a:extLst>
          </p:cNvPr>
          <p:cNvPicPr>
            <a:picLocks noChangeAspect="1"/>
          </p:cNvPicPr>
          <p:nvPr/>
        </p:nvPicPr>
        <p:blipFill>
          <a:blip r:embed="rId2"/>
          <a:stretch>
            <a:fillRect/>
          </a:stretch>
        </p:blipFill>
        <p:spPr>
          <a:xfrm>
            <a:off x="80962" y="1134086"/>
            <a:ext cx="9144000" cy="5618406"/>
          </a:xfrm>
          <a:prstGeom prst="rect">
            <a:avLst/>
          </a:prstGeom>
        </p:spPr>
      </p:pic>
    </p:spTree>
    <p:extLst>
      <p:ext uri="{BB962C8B-B14F-4D97-AF65-F5344CB8AC3E}">
        <p14:creationId xmlns:p14="http://schemas.microsoft.com/office/powerpoint/2010/main" val="78105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54BB-443E-4203-A911-8EE1AEE94C2D}"/>
              </a:ext>
            </a:extLst>
          </p:cNvPr>
          <p:cNvSpPr>
            <a:spLocks noGrp="1"/>
          </p:cNvSpPr>
          <p:nvPr>
            <p:ph type="title"/>
          </p:nvPr>
        </p:nvSpPr>
        <p:spPr/>
        <p:txBody>
          <a:bodyPr/>
          <a:lstStyle/>
          <a:p>
            <a:r>
              <a:rPr lang="en-GB" dirty="0"/>
              <a:t>What is npm for?</a:t>
            </a:r>
          </a:p>
        </p:txBody>
      </p:sp>
      <p:sp>
        <p:nvSpPr>
          <p:cNvPr id="3" name="Content Placeholder 2">
            <a:extLst>
              <a:ext uri="{FF2B5EF4-FFF2-40B4-BE49-F238E27FC236}">
                <a16:creationId xmlns:a16="http://schemas.microsoft.com/office/drawing/2014/main" id="{941277A6-4803-4139-B9CE-143F88C9C440}"/>
              </a:ext>
            </a:extLst>
          </p:cNvPr>
          <p:cNvSpPr>
            <a:spLocks noGrp="1"/>
          </p:cNvSpPr>
          <p:nvPr>
            <p:ph idx="1"/>
          </p:nvPr>
        </p:nvSpPr>
        <p:spPr/>
        <p:txBody>
          <a:bodyPr/>
          <a:lstStyle/>
          <a:p>
            <a:pPr algn="just"/>
            <a:r>
              <a:rPr lang="en-US" dirty="0" err="1"/>
              <a:t>npm</a:t>
            </a:r>
            <a:r>
              <a:rPr lang="en-US" dirty="0"/>
              <a:t> is the package manager for the Node JavaScript platform. </a:t>
            </a:r>
          </a:p>
          <a:p>
            <a:pPr algn="just"/>
            <a:r>
              <a:rPr lang="en-US" dirty="0"/>
              <a:t>It puts modules in place so that node can find them, and manages dependency conflicts intelligently. </a:t>
            </a:r>
          </a:p>
          <a:p>
            <a:pPr algn="just"/>
            <a:r>
              <a:rPr lang="en-US" dirty="0"/>
              <a:t>It is extremely configurable to support a wide variety of use cases. </a:t>
            </a:r>
          </a:p>
          <a:p>
            <a:pPr algn="just"/>
            <a:r>
              <a:rPr lang="en-US" dirty="0"/>
              <a:t>Most commonly, it is used to publish, discover, install, and develop node programs.</a:t>
            </a:r>
            <a:endParaRPr lang="en-GB" dirty="0"/>
          </a:p>
        </p:txBody>
      </p:sp>
    </p:spTree>
    <p:extLst>
      <p:ext uri="{BB962C8B-B14F-4D97-AF65-F5344CB8AC3E}">
        <p14:creationId xmlns:p14="http://schemas.microsoft.com/office/powerpoint/2010/main" val="317695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20FA-CB13-414C-AC8A-922CE0F7BD54}"/>
              </a:ext>
            </a:extLst>
          </p:cNvPr>
          <p:cNvSpPr>
            <a:spLocks noGrp="1"/>
          </p:cNvSpPr>
          <p:nvPr>
            <p:ph type="title"/>
          </p:nvPr>
        </p:nvSpPr>
        <p:spPr/>
        <p:txBody>
          <a:bodyPr/>
          <a:lstStyle/>
          <a:p>
            <a:r>
              <a:rPr lang="en-GB" dirty="0"/>
              <a:t>What is </a:t>
            </a:r>
            <a:r>
              <a:rPr lang="en-GB" dirty="0" err="1"/>
              <a:t>Gitignore</a:t>
            </a:r>
            <a:r>
              <a:rPr lang="en-GB" dirty="0"/>
              <a:t>?</a:t>
            </a:r>
          </a:p>
        </p:txBody>
      </p:sp>
      <p:sp>
        <p:nvSpPr>
          <p:cNvPr id="3" name="Content Placeholder 2">
            <a:extLst>
              <a:ext uri="{FF2B5EF4-FFF2-40B4-BE49-F238E27FC236}">
                <a16:creationId xmlns:a16="http://schemas.microsoft.com/office/drawing/2014/main" id="{ABF825C2-44F5-4DC5-8F53-1FC99F8C22A3}"/>
              </a:ext>
            </a:extLst>
          </p:cNvPr>
          <p:cNvSpPr>
            <a:spLocks noGrp="1"/>
          </p:cNvSpPr>
          <p:nvPr>
            <p:ph idx="1"/>
          </p:nvPr>
        </p:nvSpPr>
        <p:spPr/>
        <p:txBody>
          <a:bodyPr/>
          <a:lstStyle/>
          <a:p>
            <a:pPr algn="just"/>
            <a:r>
              <a:rPr lang="en-US" dirty="0"/>
              <a:t>The . </a:t>
            </a:r>
            <a:r>
              <a:rPr lang="en-US" dirty="0" err="1"/>
              <a:t>gitignore</a:t>
            </a:r>
            <a:r>
              <a:rPr lang="en-US" dirty="0"/>
              <a:t> file tells Git which files to ignore when committing your project to the GitHub repository. </a:t>
            </a:r>
            <a:r>
              <a:rPr lang="en-US" dirty="0" err="1"/>
              <a:t>gitignore</a:t>
            </a:r>
            <a:r>
              <a:rPr lang="en-US" dirty="0"/>
              <a:t> is located in the root directory of your repo. / will ignore directories with the name.</a:t>
            </a:r>
          </a:p>
          <a:p>
            <a:pPr algn="just"/>
            <a:r>
              <a:rPr lang="en-US" dirty="0"/>
              <a:t>Ignored files are usually build artifacts and machine generated files that can be derived from your repository source or should otherwise not be committed</a:t>
            </a:r>
            <a:endParaRPr lang="en-GB" dirty="0"/>
          </a:p>
        </p:txBody>
      </p:sp>
    </p:spTree>
    <p:extLst>
      <p:ext uri="{BB962C8B-B14F-4D97-AF65-F5344CB8AC3E}">
        <p14:creationId xmlns:p14="http://schemas.microsoft.com/office/powerpoint/2010/main" val="868274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3AA0-EA61-4C10-806E-CA8ECB77ED88}"/>
              </a:ext>
            </a:extLst>
          </p:cNvPr>
          <p:cNvSpPr>
            <a:spLocks noGrp="1"/>
          </p:cNvSpPr>
          <p:nvPr>
            <p:ph type="title"/>
          </p:nvPr>
        </p:nvSpPr>
        <p:spPr/>
        <p:txBody>
          <a:bodyPr/>
          <a:lstStyle/>
          <a:p>
            <a:r>
              <a:rPr lang="en-GB" dirty="0"/>
              <a:t>package. json file </a:t>
            </a:r>
          </a:p>
        </p:txBody>
      </p:sp>
      <p:sp>
        <p:nvSpPr>
          <p:cNvPr id="3" name="Content Placeholder 2">
            <a:extLst>
              <a:ext uri="{FF2B5EF4-FFF2-40B4-BE49-F238E27FC236}">
                <a16:creationId xmlns:a16="http://schemas.microsoft.com/office/drawing/2014/main" id="{633D6A28-0A75-4968-85EB-6C5A7A0627C3}"/>
              </a:ext>
            </a:extLst>
          </p:cNvPr>
          <p:cNvSpPr>
            <a:spLocks noGrp="1"/>
          </p:cNvSpPr>
          <p:nvPr>
            <p:ph idx="1"/>
          </p:nvPr>
        </p:nvSpPr>
        <p:spPr/>
        <p:txBody>
          <a:bodyPr/>
          <a:lstStyle/>
          <a:p>
            <a:pPr algn="just"/>
            <a:r>
              <a:rPr lang="en-US" dirty="0"/>
              <a:t>The package. json file is the heart of any Node project. </a:t>
            </a:r>
          </a:p>
          <a:p>
            <a:pPr algn="just"/>
            <a:r>
              <a:rPr lang="en-US" dirty="0"/>
              <a:t>It records important metadata about a project which is required before publishing to NPM. </a:t>
            </a:r>
          </a:p>
          <a:p>
            <a:pPr algn="just"/>
            <a:r>
              <a:rPr lang="en-US" dirty="0"/>
              <a:t>Also defines functional attributes of a project that </a:t>
            </a:r>
            <a:r>
              <a:rPr lang="en-US" dirty="0" err="1"/>
              <a:t>npm</a:t>
            </a:r>
            <a:r>
              <a:rPr lang="en-US" dirty="0"/>
              <a:t> uses to install dependencies, run scripts, and identify the entry point to our package.</a:t>
            </a:r>
            <a:endParaRPr lang="en-GB" dirty="0"/>
          </a:p>
        </p:txBody>
      </p:sp>
    </p:spTree>
    <p:extLst>
      <p:ext uri="{BB962C8B-B14F-4D97-AF65-F5344CB8AC3E}">
        <p14:creationId xmlns:p14="http://schemas.microsoft.com/office/powerpoint/2010/main" val="1216716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C67EC-D0E6-4254-BC17-731F149AEACF}"/>
              </a:ext>
            </a:extLst>
          </p:cNvPr>
          <p:cNvSpPr>
            <a:spLocks noGrp="1"/>
          </p:cNvSpPr>
          <p:nvPr>
            <p:ph type="title"/>
          </p:nvPr>
        </p:nvSpPr>
        <p:spPr/>
        <p:txBody>
          <a:bodyPr/>
          <a:lstStyle/>
          <a:p>
            <a:r>
              <a:rPr lang="en-US" dirty="0"/>
              <a:t>What is a package lock json file?</a:t>
            </a:r>
            <a:endParaRPr lang="en-GB" dirty="0"/>
          </a:p>
        </p:txBody>
      </p:sp>
      <p:sp>
        <p:nvSpPr>
          <p:cNvPr id="3" name="Content Placeholder 2">
            <a:extLst>
              <a:ext uri="{FF2B5EF4-FFF2-40B4-BE49-F238E27FC236}">
                <a16:creationId xmlns:a16="http://schemas.microsoft.com/office/drawing/2014/main" id="{E0E99DDB-68C9-49DF-AB4F-3E68ECC685F7}"/>
              </a:ext>
            </a:extLst>
          </p:cNvPr>
          <p:cNvSpPr>
            <a:spLocks noGrp="1"/>
          </p:cNvSpPr>
          <p:nvPr>
            <p:ph idx="1"/>
          </p:nvPr>
        </p:nvSpPr>
        <p:spPr/>
        <p:txBody>
          <a:bodyPr/>
          <a:lstStyle/>
          <a:p>
            <a:pPr algn="just"/>
            <a:r>
              <a:rPr lang="en-US" dirty="0"/>
              <a:t>In version 5, </a:t>
            </a:r>
            <a:r>
              <a:rPr lang="en-US" dirty="0" err="1"/>
              <a:t>npm</a:t>
            </a:r>
            <a:r>
              <a:rPr lang="en-US" dirty="0"/>
              <a:t> introduced the package-lock. ... json file is to keep track of the exact version of every package that is installed so that a product is 100% reproducible in the same way even if packages are updated by their maintainers. This solves a very specific problem that package.</a:t>
            </a:r>
            <a:endParaRPr lang="en-GB" dirty="0"/>
          </a:p>
        </p:txBody>
      </p:sp>
    </p:spTree>
    <p:extLst>
      <p:ext uri="{BB962C8B-B14F-4D97-AF65-F5344CB8AC3E}">
        <p14:creationId xmlns:p14="http://schemas.microsoft.com/office/powerpoint/2010/main" val="212582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24E5-90C5-479F-ADBA-C9C253E53120}"/>
              </a:ext>
            </a:extLst>
          </p:cNvPr>
          <p:cNvSpPr>
            <a:spLocks noGrp="1"/>
          </p:cNvSpPr>
          <p:nvPr>
            <p:ph type="title"/>
          </p:nvPr>
        </p:nvSpPr>
        <p:spPr/>
        <p:txBody>
          <a:bodyPr/>
          <a:lstStyle/>
          <a:p>
            <a:r>
              <a:rPr lang="en-GB" dirty="0"/>
              <a:t>What is ES6?</a:t>
            </a:r>
          </a:p>
        </p:txBody>
      </p:sp>
      <p:sp>
        <p:nvSpPr>
          <p:cNvPr id="3" name="Content Placeholder 2">
            <a:extLst>
              <a:ext uri="{FF2B5EF4-FFF2-40B4-BE49-F238E27FC236}">
                <a16:creationId xmlns:a16="http://schemas.microsoft.com/office/drawing/2014/main" id="{5ADFC599-2948-4317-982A-554DE98739AC}"/>
              </a:ext>
            </a:extLst>
          </p:cNvPr>
          <p:cNvSpPr>
            <a:spLocks noGrp="1"/>
          </p:cNvSpPr>
          <p:nvPr>
            <p:ph idx="1"/>
          </p:nvPr>
        </p:nvSpPr>
        <p:spPr/>
        <p:txBody>
          <a:bodyPr>
            <a:normAutofit fontScale="92500"/>
          </a:bodyPr>
          <a:lstStyle/>
          <a:p>
            <a:pPr algn="just"/>
            <a:r>
              <a:rPr lang="en-US" dirty="0">
                <a:solidFill>
                  <a:srgbClr val="FF0000"/>
                </a:solidFill>
              </a:rPr>
              <a:t>ES6</a:t>
            </a:r>
            <a:r>
              <a:rPr lang="en-US" dirty="0"/>
              <a:t> stands for </a:t>
            </a:r>
            <a:r>
              <a:rPr lang="en-US" dirty="0">
                <a:solidFill>
                  <a:srgbClr val="FF0000"/>
                </a:solidFill>
              </a:rPr>
              <a:t>ECMAScript 6.</a:t>
            </a:r>
          </a:p>
          <a:p>
            <a:pPr algn="just"/>
            <a:r>
              <a:rPr lang="en-US" dirty="0"/>
              <a:t>ECMAScript was created to standardize JavaScript, and ES6 is the 6th version of ECMAScript, it was published in 2015, and is also known as ECMAScript 2015.</a:t>
            </a:r>
          </a:p>
          <a:p>
            <a:pPr algn="just"/>
            <a:r>
              <a:rPr lang="en-US" dirty="0"/>
              <a:t>ECMAScript </a:t>
            </a:r>
            <a:r>
              <a:rPr lang="en-US" dirty="0">
                <a:solidFill>
                  <a:srgbClr val="FF0000"/>
                </a:solidFill>
              </a:rPr>
              <a:t>(European Computer Manufacturers Association Script) </a:t>
            </a:r>
            <a:r>
              <a:rPr lang="en-US" dirty="0"/>
              <a:t>is a scripting language based on JavaScript. Invented by Brendan </a:t>
            </a:r>
            <a:r>
              <a:rPr lang="en-US" dirty="0" err="1"/>
              <a:t>Eich</a:t>
            </a:r>
            <a:r>
              <a:rPr lang="en-US" dirty="0"/>
              <a:t> at Netscape, </a:t>
            </a:r>
            <a:r>
              <a:rPr lang="en-US" dirty="0">
                <a:solidFill>
                  <a:srgbClr val="FF0000"/>
                </a:solidFill>
              </a:rPr>
              <a:t>ECMAScript</a:t>
            </a:r>
            <a:r>
              <a:rPr lang="en-US" dirty="0"/>
              <a:t> made its first appearance in the Navigator 2.0 browser</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2D48A671-8D3C-4551-84B6-A9BEC2D6F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3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30DE-1908-4FD3-8843-C8A5F80118A1}"/>
              </a:ext>
            </a:extLst>
          </p:cNvPr>
          <p:cNvSpPr>
            <a:spLocks noGrp="1"/>
          </p:cNvSpPr>
          <p:nvPr>
            <p:ph type="title"/>
          </p:nvPr>
        </p:nvSpPr>
        <p:spPr/>
        <p:txBody>
          <a:bodyPr/>
          <a:lstStyle/>
          <a:p>
            <a:r>
              <a:rPr lang="en-GB" dirty="0"/>
              <a:t>What is ES6?</a:t>
            </a:r>
          </a:p>
        </p:txBody>
      </p:sp>
      <p:sp>
        <p:nvSpPr>
          <p:cNvPr id="3" name="Content Placeholder 2">
            <a:extLst>
              <a:ext uri="{FF2B5EF4-FFF2-40B4-BE49-F238E27FC236}">
                <a16:creationId xmlns:a16="http://schemas.microsoft.com/office/drawing/2014/main" id="{823E2FB2-15FB-4515-B817-C84EC7639663}"/>
              </a:ext>
            </a:extLst>
          </p:cNvPr>
          <p:cNvSpPr>
            <a:spLocks noGrp="1"/>
          </p:cNvSpPr>
          <p:nvPr>
            <p:ph idx="1"/>
          </p:nvPr>
        </p:nvSpPr>
        <p:spPr/>
        <p:txBody>
          <a:bodyPr/>
          <a:lstStyle/>
          <a:p>
            <a:pPr algn="just"/>
            <a:r>
              <a:rPr lang="en-US" dirty="0">
                <a:solidFill>
                  <a:srgbClr val="FF0000"/>
                </a:solidFill>
              </a:rPr>
              <a:t>ES6 allows you to write the code in such a way that makes your </a:t>
            </a:r>
            <a:r>
              <a:rPr lang="en-US" dirty="0"/>
              <a:t>code more modern and readable. </a:t>
            </a:r>
          </a:p>
          <a:p>
            <a:pPr algn="just"/>
            <a:r>
              <a:rPr lang="en-US" dirty="0"/>
              <a:t>By using ES6 features, we write less and do more, so the term 'Write less, do more' suits ES6. </a:t>
            </a:r>
          </a:p>
          <a:p>
            <a:pPr algn="just"/>
            <a:r>
              <a:rPr lang="en-US" dirty="0"/>
              <a:t>ES6 introduces you many great features such as scope variable, arrow functions, template strings, class destructions, modules, etc.</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6163C84F-D040-4E59-A233-85992B7FE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2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73922-44DB-4291-B000-BB4A6EF72901}"/>
              </a:ext>
            </a:extLst>
          </p:cNvPr>
          <p:cNvSpPr>
            <a:spLocks noGrp="1"/>
          </p:cNvSpPr>
          <p:nvPr>
            <p:ph type="title"/>
          </p:nvPr>
        </p:nvSpPr>
        <p:spPr/>
        <p:txBody>
          <a:bodyPr/>
          <a:lstStyle/>
          <a:p>
            <a:r>
              <a:rPr lang="en-GB" dirty="0"/>
              <a:t>React ES6 Classes</a:t>
            </a:r>
          </a:p>
        </p:txBody>
      </p:sp>
      <p:sp>
        <p:nvSpPr>
          <p:cNvPr id="3" name="Content Placeholder 2">
            <a:extLst>
              <a:ext uri="{FF2B5EF4-FFF2-40B4-BE49-F238E27FC236}">
                <a16:creationId xmlns:a16="http://schemas.microsoft.com/office/drawing/2014/main" id="{33ACE139-A5DF-4253-868F-527B3AF6B73D}"/>
              </a:ext>
            </a:extLst>
          </p:cNvPr>
          <p:cNvSpPr>
            <a:spLocks noGrp="1"/>
          </p:cNvSpPr>
          <p:nvPr>
            <p:ph idx="1"/>
          </p:nvPr>
        </p:nvSpPr>
        <p:spPr/>
        <p:txBody>
          <a:bodyPr>
            <a:normAutofit/>
          </a:bodyPr>
          <a:lstStyle/>
          <a:p>
            <a:pPr algn="just"/>
            <a:r>
              <a:rPr lang="en-US" dirty="0"/>
              <a:t>Classes are an essential part of </a:t>
            </a:r>
            <a:r>
              <a:rPr lang="en-US" dirty="0">
                <a:solidFill>
                  <a:srgbClr val="FF0000"/>
                </a:solidFill>
              </a:rPr>
              <a:t>object-oriented programming (OOP). </a:t>
            </a:r>
            <a:r>
              <a:rPr lang="en-US" dirty="0"/>
              <a:t>Classes are used to define the blueprint for real-world object modeling and organize the code into reusable and logical parts.</a:t>
            </a:r>
          </a:p>
          <a:p>
            <a:pPr algn="just"/>
            <a:r>
              <a:rPr lang="en-US" dirty="0">
                <a:solidFill>
                  <a:srgbClr val="FF0000"/>
                </a:solidFill>
              </a:rPr>
              <a:t>Before ES6, it was </a:t>
            </a:r>
            <a:r>
              <a:rPr lang="en-US" dirty="0"/>
              <a:t>hard to create a class in JavaScript. But in ES6, we can create the class by using the class keyword. We can include classes in our code either by class expression or by using a class declaration.</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03E7B6D6-113D-4429-9CA2-110CDE464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3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EBC3-E0F4-4DD4-9046-C59818E1C743}"/>
              </a:ext>
            </a:extLst>
          </p:cNvPr>
          <p:cNvSpPr>
            <a:spLocks noGrp="1"/>
          </p:cNvSpPr>
          <p:nvPr>
            <p:ph type="title"/>
          </p:nvPr>
        </p:nvSpPr>
        <p:spPr/>
        <p:txBody>
          <a:bodyPr/>
          <a:lstStyle/>
          <a:p>
            <a:r>
              <a:rPr lang="en-GB" dirty="0"/>
              <a:t>React</a:t>
            </a:r>
          </a:p>
        </p:txBody>
      </p:sp>
      <p:sp>
        <p:nvSpPr>
          <p:cNvPr id="3" name="Content Placeholder 2">
            <a:extLst>
              <a:ext uri="{FF2B5EF4-FFF2-40B4-BE49-F238E27FC236}">
                <a16:creationId xmlns:a16="http://schemas.microsoft.com/office/drawing/2014/main" id="{F17B3F79-0EFF-4819-B059-3C9511BA6907}"/>
              </a:ext>
            </a:extLst>
          </p:cNvPr>
          <p:cNvSpPr>
            <a:spLocks noGrp="1"/>
          </p:cNvSpPr>
          <p:nvPr>
            <p:ph idx="1"/>
          </p:nvPr>
        </p:nvSpPr>
        <p:spPr>
          <a:xfrm>
            <a:off x="893298" y="1634301"/>
            <a:ext cx="7357404" cy="4808701"/>
          </a:xfrm>
        </p:spPr>
        <p:txBody>
          <a:bodyPr>
            <a:normAutofit/>
          </a:bodyPr>
          <a:lstStyle/>
          <a:p>
            <a:pPr marL="0" indent="0" algn="ctr">
              <a:buNone/>
            </a:pPr>
            <a:r>
              <a:rPr lang="en-US" sz="2800" i="0" dirty="0">
                <a:solidFill>
                  <a:srgbClr val="FF0000"/>
                </a:solidFill>
                <a:effectLst/>
              </a:rPr>
              <a:t>React (also known as React.js or ReactJS) </a:t>
            </a:r>
            <a:r>
              <a:rPr lang="en-US" sz="2800" b="0" i="0" dirty="0">
                <a:effectLst/>
              </a:rPr>
              <a:t>is a </a:t>
            </a:r>
            <a:r>
              <a:rPr lang="en-US" sz="2800" dirty="0"/>
              <a:t>free and open-source</a:t>
            </a:r>
            <a:r>
              <a:rPr lang="en-US" sz="2800" b="0" i="0" dirty="0">
                <a:effectLst/>
              </a:rPr>
              <a:t> </a:t>
            </a:r>
            <a:r>
              <a:rPr lang="en-US" sz="2800" dirty="0"/>
              <a:t>front-end</a:t>
            </a:r>
            <a:r>
              <a:rPr lang="en-US" sz="2800" b="0" i="0" dirty="0">
                <a:effectLst/>
              </a:rPr>
              <a:t> </a:t>
            </a:r>
            <a:r>
              <a:rPr lang="en-US" sz="2800" dirty="0"/>
              <a:t>JavaScript library</a:t>
            </a:r>
            <a:r>
              <a:rPr lang="en-US" sz="2800" b="0" i="0" dirty="0">
                <a:effectLst/>
              </a:rPr>
              <a:t> for building </a:t>
            </a:r>
            <a:r>
              <a:rPr lang="en-US" sz="2800" dirty="0"/>
              <a:t>user interfaces</a:t>
            </a:r>
            <a:r>
              <a:rPr lang="en-US" sz="2800" b="0" i="0" dirty="0">
                <a:effectLst/>
              </a:rPr>
              <a:t> based on UI components. It is maintained by </a:t>
            </a:r>
            <a:r>
              <a:rPr lang="en-US" sz="2800" dirty="0"/>
              <a:t>Meta</a:t>
            </a:r>
            <a:r>
              <a:rPr lang="en-US" sz="2800" b="0" i="0" dirty="0">
                <a:effectLst/>
              </a:rPr>
              <a:t> (formerly Facebook) and a community of individual developers and companies.</a:t>
            </a:r>
            <a:endParaRPr lang="en-GB" sz="2800" dirty="0"/>
          </a:p>
        </p:txBody>
      </p:sp>
    </p:spTree>
    <p:extLst>
      <p:ext uri="{BB962C8B-B14F-4D97-AF65-F5344CB8AC3E}">
        <p14:creationId xmlns:p14="http://schemas.microsoft.com/office/powerpoint/2010/main" val="1281894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0186-160A-4D99-B62A-74E57963A62D}"/>
              </a:ext>
            </a:extLst>
          </p:cNvPr>
          <p:cNvSpPr>
            <a:spLocks noGrp="1"/>
          </p:cNvSpPr>
          <p:nvPr>
            <p:ph type="title"/>
          </p:nvPr>
        </p:nvSpPr>
        <p:spPr/>
        <p:txBody>
          <a:bodyPr/>
          <a:lstStyle/>
          <a:p>
            <a:r>
              <a:rPr lang="en-GB" dirty="0"/>
              <a:t>React ES6 Classes</a:t>
            </a:r>
          </a:p>
        </p:txBody>
      </p:sp>
      <p:sp>
        <p:nvSpPr>
          <p:cNvPr id="3" name="Content Placeholder 2">
            <a:extLst>
              <a:ext uri="{FF2B5EF4-FFF2-40B4-BE49-F238E27FC236}">
                <a16:creationId xmlns:a16="http://schemas.microsoft.com/office/drawing/2014/main" id="{925048C3-0D17-4A0F-94BF-0077CA30EBB6}"/>
              </a:ext>
            </a:extLst>
          </p:cNvPr>
          <p:cNvSpPr>
            <a:spLocks noGrp="1"/>
          </p:cNvSpPr>
          <p:nvPr>
            <p:ph idx="1"/>
          </p:nvPr>
        </p:nvSpPr>
        <p:spPr>
          <a:xfrm>
            <a:off x="1021838" y="2253670"/>
            <a:ext cx="7100323" cy="3219053"/>
          </a:xfrm>
        </p:spPr>
        <p:txBody>
          <a:bodyPr>
            <a:normAutofit lnSpcReduction="10000"/>
          </a:bodyPr>
          <a:lstStyle/>
          <a:p>
            <a:pPr marL="0" indent="0" algn="ctr">
              <a:buNone/>
            </a:pPr>
            <a:r>
              <a:rPr lang="en-US" sz="2800" dirty="0"/>
              <a:t>A class is a type of function, but instead of using the keyword function to initiate it, we use the keyword class, and the properties are assigned inside a </a:t>
            </a:r>
            <a:r>
              <a:rPr lang="en-US" sz="2800" dirty="0">
                <a:solidFill>
                  <a:srgbClr val="FF0000"/>
                </a:solidFill>
              </a:rPr>
              <a:t>constructor() method.</a:t>
            </a:r>
          </a:p>
          <a:p>
            <a:endParaRPr lang="en-US" dirty="0"/>
          </a:p>
          <a:p>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BAB2AB37-728F-4B1A-BC6F-29588478D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901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4BF1-8C85-4406-BBF6-9B60F228499E}"/>
              </a:ext>
            </a:extLst>
          </p:cNvPr>
          <p:cNvSpPr>
            <a:spLocks noGrp="1"/>
          </p:cNvSpPr>
          <p:nvPr>
            <p:ph type="title"/>
          </p:nvPr>
        </p:nvSpPr>
        <p:spPr/>
        <p:txBody>
          <a:bodyPr/>
          <a:lstStyle/>
          <a:p>
            <a:r>
              <a:rPr lang="en-GB" dirty="0"/>
              <a:t>Arrow functions </a:t>
            </a:r>
          </a:p>
        </p:txBody>
      </p:sp>
      <p:sp>
        <p:nvSpPr>
          <p:cNvPr id="3" name="Content Placeholder 2">
            <a:extLst>
              <a:ext uri="{FF2B5EF4-FFF2-40B4-BE49-F238E27FC236}">
                <a16:creationId xmlns:a16="http://schemas.microsoft.com/office/drawing/2014/main" id="{DE983815-ED54-4B06-96A7-6695990899E0}"/>
              </a:ext>
            </a:extLst>
          </p:cNvPr>
          <p:cNvSpPr>
            <a:spLocks noGrp="1"/>
          </p:cNvSpPr>
          <p:nvPr>
            <p:ph idx="1"/>
          </p:nvPr>
        </p:nvSpPr>
        <p:spPr>
          <a:xfrm>
            <a:off x="280987" y="1285876"/>
            <a:ext cx="8582025" cy="5400675"/>
          </a:xfrm>
        </p:spPr>
        <p:txBody>
          <a:bodyPr>
            <a:normAutofit fontScale="92500"/>
          </a:bodyPr>
          <a:lstStyle/>
          <a:p>
            <a:pPr algn="just"/>
            <a:r>
              <a:rPr lang="en-US" dirty="0">
                <a:solidFill>
                  <a:srgbClr val="FF0000"/>
                </a:solidFill>
              </a:rPr>
              <a:t>Arrow functions are introduced in ES6, </a:t>
            </a:r>
            <a:r>
              <a:rPr lang="en-US" dirty="0"/>
              <a:t>which provides you a more accurate way to write the functions in JavaScript. They allow us to write smaller function syntax. Arrow functions make your code more readable and structured.</a:t>
            </a:r>
          </a:p>
          <a:p>
            <a:pPr algn="just"/>
            <a:r>
              <a:rPr lang="en-US" dirty="0">
                <a:solidFill>
                  <a:srgbClr val="FF0000"/>
                </a:solidFill>
              </a:rPr>
              <a:t>Arrow functions are anonymous functions </a:t>
            </a:r>
            <a:r>
              <a:rPr lang="en-US" dirty="0"/>
              <a:t>(the functions without a name and not bound with an identifier). They don't return any value and can declare without the function keyword. Arrow functions cannot be used as the constructors.</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3059A8DE-D94C-4AE9-87DA-08988D263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8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C960-2A4A-4E22-9410-CCFD1EF2C9A6}"/>
              </a:ext>
            </a:extLst>
          </p:cNvPr>
          <p:cNvSpPr>
            <a:spLocks noGrp="1"/>
          </p:cNvSpPr>
          <p:nvPr>
            <p:ph type="title"/>
          </p:nvPr>
        </p:nvSpPr>
        <p:spPr/>
        <p:txBody>
          <a:bodyPr/>
          <a:lstStyle/>
          <a:p>
            <a:r>
              <a:rPr lang="en-GB" dirty="0"/>
              <a:t>React ES6 Arrow Functions</a:t>
            </a:r>
          </a:p>
        </p:txBody>
      </p:sp>
      <p:sp>
        <p:nvSpPr>
          <p:cNvPr id="3" name="Content Placeholder 2">
            <a:extLst>
              <a:ext uri="{FF2B5EF4-FFF2-40B4-BE49-F238E27FC236}">
                <a16:creationId xmlns:a16="http://schemas.microsoft.com/office/drawing/2014/main" id="{D12E2497-39A3-4F7D-94E0-73E10A4451EA}"/>
              </a:ext>
            </a:extLst>
          </p:cNvPr>
          <p:cNvSpPr>
            <a:spLocks noGrp="1"/>
          </p:cNvSpPr>
          <p:nvPr>
            <p:ph idx="1"/>
          </p:nvPr>
        </p:nvSpPr>
        <p:spPr/>
        <p:txBody>
          <a:bodyPr/>
          <a:lstStyle/>
          <a:p>
            <a:pPr marL="0" indent="0">
              <a:buNone/>
            </a:pPr>
            <a:r>
              <a:rPr lang="en-US" dirty="0"/>
              <a:t>Arrow functions allow us to write shorter function </a:t>
            </a:r>
            <a:r>
              <a:rPr lang="en-US" dirty="0">
                <a:solidFill>
                  <a:srgbClr val="FF0000"/>
                </a:solidFill>
              </a:rPr>
              <a:t>syntax:</a:t>
            </a:r>
          </a:p>
          <a:p>
            <a:pPr marL="0" indent="0">
              <a:buNone/>
            </a:pPr>
            <a:r>
              <a:rPr lang="en-US" dirty="0">
                <a:solidFill>
                  <a:srgbClr val="FF0000"/>
                </a:solidFill>
              </a:rPr>
              <a:t>Before:</a:t>
            </a:r>
          </a:p>
          <a:p>
            <a:pPr marL="0" indent="0">
              <a:buNone/>
            </a:pPr>
            <a:r>
              <a:rPr lang="en-US" dirty="0"/>
              <a:t>hello = function() </a:t>
            </a:r>
          </a:p>
          <a:p>
            <a:pPr marL="0" indent="0">
              <a:buNone/>
            </a:pPr>
            <a:r>
              <a:rPr lang="en-US" dirty="0"/>
              <a:t>{</a:t>
            </a:r>
          </a:p>
          <a:p>
            <a:pPr marL="0" indent="0">
              <a:buNone/>
            </a:pPr>
            <a:r>
              <a:rPr lang="en-US" dirty="0"/>
              <a:t>  return "Hello World!";</a:t>
            </a:r>
          </a:p>
          <a:p>
            <a:pPr marL="0" indent="0">
              <a:buNone/>
            </a:pPr>
            <a:r>
              <a:rPr lang="en-US" dirty="0"/>
              <a:t>}</a:t>
            </a:r>
            <a:endParaRPr lang="en-GB" dirty="0"/>
          </a:p>
        </p:txBody>
      </p:sp>
      <p:pic>
        <p:nvPicPr>
          <p:cNvPr id="5" name="Picture 2" descr="Challenges Monitoring ReactJS Applications - Dotcom-Monitor Web Performance  Blog">
            <a:extLst>
              <a:ext uri="{FF2B5EF4-FFF2-40B4-BE49-F238E27FC236}">
                <a16:creationId xmlns:a16="http://schemas.microsoft.com/office/drawing/2014/main" id="{D15439B5-19F7-47F3-A701-6329E3D7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96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C329-BD40-41CF-BB38-102CE4A8591A}"/>
              </a:ext>
            </a:extLst>
          </p:cNvPr>
          <p:cNvSpPr>
            <a:spLocks noGrp="1"/>
          </p:cNvSpPr>
          <p:nvPr>
            <p:ph type="title"/>
          </p:nvPr>
        </p:nvSpPr>
        <p:spPr/>
        <p:txBody>
          <a:bodyPr/>
          <a:lstStyle/>
          <a:p>
            <a:r>
              <a:rPr lang="en-GB" dirty="0"/>
              <a:t>With Arrow Function:</a:t>
            </a:r>
          </a:p>
        </p:txBody>
      </p:sp>
      <p:sp>
        <p:nvSpPr>
          <p:cNvPr id="3" name="Content Placeholder 2">
            <a:extLst>
              <a:ext uri="{FF2B5EF4-FFF2-40B4-BE49-F238E27FC236}">
                <a16:creationId xmlns:a16="http://schemas.microsoft.com/office/drawing/2014/main" id="{AD4F63A7-AE08-4489-B5EE-A1997D4D48C4}"/>
              </a:ext>
            </a:extLst>
          </p:cNvPr>
          <p:cNvSpPr>
            <a:spLocks noGrp="1"/>
          </p:cNvSpPr>
          <p:nvPr>
            <p:ph idx="1"/>
          </p:nvPr>
        </p:nvSpPr>
        <p:spPr/>
        <p:txBody>
          <a:bodyPr>
            <a:normAutofit fontScale="92500" lnSpcReduction="10000"/>
          </a:bodyPr>
          <a:lstStyle/>
          <a:p>
            <a:pPr marL="0" indent="0">
              <a:buNone/>
            </a:pPr>
            <a:r>
              <a:rPr lang="en-GB" dirty="0">
                <a:solidFill>
                  <a:srgbClr val="FF0000"/>
                </a:solidFill>
              </a:rPr>
              <a:t>hello = () =&gt;</a:t>
            </a:r>
          </a:p>
          <a:p>
            <a:pPr marL="0" indent="0">
              <a:buNone/>
            </a:pPr>
            <a:r>
              <a:rPr lang="en-GB" dirty="0">
                <a:solidFill>
                  <a:srgbClr val="FF0000"/>
                </a:solidFill>
              </a:rPr>
              <a:t> {</a:t>
            </a:r>
          </a:p>
          <a:p>
            <a:pPr marL="0" indent="0">
              <a:buNone/>
            </a:pPr>
            <a:r>
              <a:rPr lang="en-GB" dirty="0">
                <a:solidFill>
                  <a:srgbClr val="FF0000"/>
                </a:solidFill>
              </a:rPr>
              <a:t>  return "Hello World!";</a:t>
            </a:r>
          </a:p>
          <a:p>
            <a:pPr marL="0" indent="0">
              <a:buNone/>
            </a:pPr>
            <a:r>
              <a:rPr lang="en-GB" dirty="0">
                <a:solidFill>
                  <a:srgbClr val="FF0000"/>
                </a:solidFill>
              </a:rPr>
              <a:t>}</a:t>
            </a:r>
          </a:p>
          <a:p>
            <a:pPr marL="0" indent="0">
              <a:buNone/>
            </a:pPr>
            <a:r>
              <a:rPr lang="en-US" dirty="0"/>
              <a:t>It gets shorter! If the function has only one statement, and the statement returns a value, you can remove the brackets and the return keyword.</a:t>
            </a:r>
          </a:p>
          <a:p>
            <a:pPr marL="0" indent="0">
              <a:buNone/>
            </a:pPr>
            <a:r>
              <a:rPr lang="en-US" dirty="0">
                <a:solidFill>
                  <a:srgbClr val="FF0000"/>
                </a:solidFill>
              </a:rPr>
              <a:t>Arrow Functions Return Value by Default:</a:t>
            </a:r>
          </a:p>
          <a:p>
            <a:pPr marL="0" indent="0">
              <a:buNone/>
            </a:pPr>
            <a:r>
              <a:rPr lang="en-US" dirty="0">
                <a:solidFill>
                  <a:srgbClr val="FF0000"/>
                </a:solidFill>
              </a:rPr>
              <a:t>hello = () =&gt; "Hello World!";</a:t>
            </a:r>
            <a:endParaRPr lang="en-GB" dirty="0">
              <a:solidFill>
                <a:srgbClr val="FF0000"/>
              </a:solidFill>
            </a:endParaRPr>
          </a:p>
        </p:txBody>
      </p:sp>
      <p:pic>
        <p:nvPicPr>
          <p:cNvPr id="6" name="Picture 2" descr="Challenges Monitoring ReactJS Applications - Dotcom-Monitor Web Performance  Blog">
            <a:extLst>
              <a:ext uri="{FF2B5EF4-FFF2-40B4-BE49-F238E27FC236}">
                <a16:creationId xmlns:a16="http://schemas.microsoft.com/office/drawing/2014/main" id="{EEAD43E5-CCDA-443E-9DDE-B1291D9E8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849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68F3-1654-43FB-98A9-2FA926648CAA}"/>
              </a:ext>
            </a:extLst>
          </p:cNvPr>
          <p:cNvSpPr>
            <a:spLocks noGrp="1"/>
          </p:cNvSpPr>
          <p:nvPr>
            <p:ph type="title"/>
          </p:nvPr>
        </p:nvSpPr>
        <p:spPr/>
        <p:txBody>
          <a:bodyPr/>
          <a:lstStyle/>
          <a:p>
            <a:r>
              <a:rPr lang="en-GB" dirty="0"/>
              <a:t>Advantages of Arrow Function</a:t>
            </a:r>
          </a:p>
        </p:txBody>
      </p:sp>
      <p:sp>
        <p:nvSpPr>
          <p:cNvPr id="3" name="Content Placeholder 2">
            <a:extLst>
              <a:ext uri="{FF2B5EF4-FFF2-40B4-BE49-F238E27FC236}">
                <a16:creationId xmlns:a16="http://schemas.microsoft.com/office/drawing/2014/main" id="{3485D894-5FBA-49C5-87D1-36558683B26C}"/>
              </a:ext>
            </a:extLst>
          </p:cNvPr>
          <p:cNvSpPr>
            <a:spLocks noGrp="1"/>
          </p:cNvSpPr>
          <p:nvPr>
            <p:ph idx="1"/>
          </p:nvPr>
        </p:nvSpPr>
        <p:spPr/>
        <p:txBody>
          <a:bodyPr>
            <a:normAutofit/>
          </a:bodyPr>
          <a:lstStyle/>
          <a:p>
            <a:pPr marL="0" indent="0" algn="just">
              <a:buNone/>
            </a:pPr>
            <a:r>
              <a:rPr lang="en-US" dirty="0"/>
              <a:t>The advantages of the arrow function are listed below:</a:t>
            </a:r>
          </a:p>
          <a:p>
            <a:pPr algn="just"/>
            <a:r>
              <a:rPr lang="en-US" dirty="0">
                <a:solidFill>
                  <a:srgbClr val="FF0000"/>
                </a:solidFill>
              </a:rPr>
              <a:t>It reduces code size.</a:t>
            </a:r>
          </a:p>
          <a:p>
            <a:pPr algn="just"/>
            <a:r>
              <a:rPr lang="en-US" dirty="0"/>
              <a:t>The return statement is optional for a single line function.</a:t>
            </a:r>
          </a:p>
          <a:p>
            <a:pPr algn="just"/>
            <a:r>
              <a:rPr lang="en-US" dirty="0"/>
              <a:t>Lexically bind the context.</a:t>
            </a:r>
          </a:p>
          <a:p>
            <a:pPr algn="just"/>
            <a:r>
              <a:rPr lang="en-US" dirty="0">
                <a:solidFill>
                  <a:srgbClr val="FF0000"/>
                </a:solidFill>
              </a:rPr>
              <a:t>Functional braces are optional for a single-line statement.</a:t>
            </a:r>
          </a:p>
          <a:p>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A5A6CDF0-8AA4-4B07-AFA4-413164AC6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40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048C-6B93-400D-AC08-694C7BD7CD66}"/>
              </a:ext>
            </a:extLst>
          </p:cNvPr>
          <p:cNvSpPr>
            <a:spLocks noGrp="1"/>
          </p:cNvSpPr>
          <p:nvPr>
            <p:ph type="title"/>
          </p:nvPr>
        </p:nvSpPr>
        <p:spPr/>
        <p:txBody>
          <a:bodyPr/>
          <a:lstStyle/>
          <a:p>
            <a:r>
              <a:rPr lang="en-GB" dirty="0"/>
              <a:t>React ES6 Array Methods</a:t>
            </a:r>
          </a:p>
        </p:txBody>
      </p:sp>
      <p:sp>
        <p:nvSpPr>
          <p:cNvPr id="3" name="Content Placeholder 2">
            <a:extLst>
              <a:ext uri="{FF2B5EF4-FFF2-40B4-BE49-F238E27FC236}">
                <a16:creationId xmlns:a16="http://schemas.microsoft.com/office/drawing/2014/main" id="{2DE087EA-D705-423F-80A0-178AF329F2F3}"/>
              </a:ext>
            </a:extLst>
          </p:cNvPr>
          <p:cNvSpPr>
            <a:spLocks noGrp="1"/>
          </p:cNvSpPr>
          <p:nvPr>
            <p:ph idx="1"/>
          </p:nvPr>
        </p:nvSpPr>
        <p:spPr/>
        <p:txBody>
          <a:bodyPr>
            <a:normAutofit/>
          </a:bodyPr>
          <a:lstStyle/>
          <a:p>
            <a:pPr algn="just"/>
            <a:r>
              <a:rPr lang="en-US" sz="2800" dirty="0"/>
              <a:t>There are many JavaScript array methods.</a:t>
            </a:r>
          </a:p>
          <a:p>
            <a:pPr algn="just"/>
            <a:r>
              <a:rPr lang="en-US" sz="2800" dirty="0"/>
              <a:t>One of the most useful in React is the .map() array method.</a:t>
            </a:r>
          </a:p>
          <a:p>
            <a:pPr algn="just"/>
            <a:r>
              <a:rPr lang="en-US" sz="2800" dirty="0">
                <a:solidFill>
                  <a:srgbClr val="FF0000"/>
                </a:solidFill>
              </a:rPr>
              <a:t>The .map() method allows you to run a function on each item in the array, returning a new array as the result.</a:t>
            </a:r>
          </a:p>
          <a:p>
            <a:pPr algn="just"/>
            <a:r>
              <a:rPr lang="en-US" sz="2800" dirty="0"/>
              <a:t>In React, map() can be used to generate lists.</a:t>
            </a:r>
            <a:endParaRPr lang="en-GB" sz="2800" dirty="0"/>
          </a:p>
        </p:txBody>
      </p:sp>
      <p:pic>
        <p:nvPicPr>
          <p:cNvPr id="4" name="Picture 2" descr="Challenges Monitoring ReactJS Applications - Dotcom-Monitor Web Performance  Blog">
            <a:extLst>
              <a:ext uri="{FF2B5EF4-FFF2-40B4-BE49-F238E27FC236}">
                <a16:creationId xmlns:a16="http://schemas.microsoft.com/office/drawing/2014/main" id="{F5522862-9960-404A-B206-0DE540919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5801-18BF-4505-8736-741398E8EC9E}"/>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D4B1A19E-9301-44CB-ABA5-E0651BE33A94}"/>
              </a:ext>
            </a:extLst>
          </p:cNvPr>
          <p:cNvSpPr>
            <a:spLocks noGrp="1"/>
          </p:cNvSpPr>
          <p:nvPr>
            <p:ph idx="1"/>
          </p:nvPr>
        </p:nvSpPr>
        <p:spPr/>
        <p:txBody>
          <a:bodyPr>
            <a:normAutofit/>
          </a:bodyPr>
          <a:lstStyle/>
          <a:p>
            <a:r>
              <a:rPr lang="en-US" sz="2800" dirty="0"/>
              <a:t>Generate a list of items from an array:</a:t>
            </a:r>
          </a:p>
          <a:p>
            <a:r>
              <a:rPr lang="en-GB" sz="2800" dirty="0">
                <a:solidFill>
                  <a:srgbClr val="FF0000"/>
                </a:solidFill>
              </a:rPr>
              <a:t>const </a:t>
            </a:r>
            <a:r>
              <a:rPr lang="en-GB" sz="2800" dirty="0" err="1">
                <a:solidFill>
                  <a:srgbClr val="FF0000"/>
                </a:solidFill>
              </a:rPr>
              <a:t>myArray</a:t>
            </a:r>
            <a:r>
              <a:rPr lang="en-GB" sz="2800" dirty="0">
                <a:solidFill>
                  <a:srgbClr val="FF0000"/>
                </a:solidFill>
              </a:rPr>
              <a:t> = ['apple', 'banana', 'orange'];</a:t>
            </a:r>
            <a:endParaRPr lang="en-GB" sz="2800" dirty="0"/>
          </a:p>
          <a:p>
            <a:pPr marL="0" indent="0" algn="ctr">
              <a:buNone/>
            </a:pPr>
            <a:r>
              <a:rPr lang="en-GB" sz="2800" dirty="0"/>
              <a:t>const </a:t>
            </a:r>
            <a:r>
              <a:rPr lang="en-GB" sz="2800" dirty="0" err="1"/>
              <a:t>myList</a:t>
            </a:r>
            <a:r>
              <a:rPr lang="en-GB" sz="2800" dirty="0"/>
              <a:t> = </a:t>
            </a:r>
            <a:r>
              <a:rPr lang="en-GB" sz="2800" dirty="0" err="1"/>
              <a:t>myArray.map</a:t>
            </a:r>
            <a:r>
              <a:rPr lang="en-GB" sz="2800" dirty="0"/>
              <a:t>((item) =&gt; &lt;p&gt;{item}&lt;/p&gt;)</a:t>
            </a:r>
          </a:p>
        </p:txBody>
      </p:sp>
      <p:pic>
        <p:nvPicPr>
          <p:cNvPr id="4" name="Picture 2" descr="Challenges Monitoring ReactJS Applications - Dotcom-Monitor Web Performance  Blog">
            <a:extLst>
              <a:ext uri="{FF2B5EF4-FFF2-40B4-BE49-F238E27FC236}">
                <a16:creationId xmlns:a16="http://schemas.microsoft.com/office/drawing/2014/main" id="{21F879B1-5158-4C21-B8D8-BB532F155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840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0C5D-057B-4898-BC17-DC900C9DB553}"/>
              </a:ext>
            </a:extLst>
          </p:cNvPr>
          <p:cNvSpPr>
            <a:spLocks noGrp="1"/>
          </p:cNvSpPr>
          <p:nvPr>
            <p:ph type="title"/>
          </p:nvPr>
        </p:nvSpPr>
        <p:spPr/>
        <p:txBody>
          <a:bodyPr/>
          <a:lstStyle/>
          <a:p>
            <a:r>
              <a:rPr lang="en-GB" dirty="0"/>
              <a:t>Export</a:t>
            </a:r>
          </a:p>
        </p:txBody>
      </p:sp>
      <p:sp>
        <p:nvSpPr>
          <p:cNvPr id="3" name="Content Placeholder 2">
            <a:extLst>
              <a:ext uri="{FF2B5EF4-FFF2-40B4-BE49-F238E27FC236}">
                <a16:creationId xmlns:a16="http://schemas.microsoft.com/office/drawing/2014/main" id="{A2BB48A4-9181-4223-9128-93E6AC29B767}"/>
              </a:ext>
            </a:extLst>
          </p:cNvPr>
          <p:cNvSpPr>
            <a:spLocks noGrp="1"/>
          </p:cNvSpPr>
          <p:nvPr>
            <p:ph idx="1"/>
          </p:nvPr>
        </p:nvSpPr>
        <p:spPr/>
        <p:txBody>
          <a:bodyPr/>
          <a:lstStyle/>
          <a:p>
            <a:r>
              <a:rPr lang="en-US" dirty="0"/>
              <a:t>You can export a function or variable from any file.</a:t>
            </a:r>
          </a:p>
          <a:p>
            <a:r>
              <a:rPr lang="en-US" dirty="0"/>
              <a:t>Let us create a file named person.js, and fill it with the things we want to export.</a:t>
            </a:r>
          </a:p>
          <a:p>
            <a:r>
              <a:rPr lang="en-US" dirty="0"/>
              <a:t>There are two types of exports: </a:t>
            </a:r>
          </a:p>
          <a:p>
            <a:r>
              <a:rPr lang="en-US" dirty="0">
                <a:solidFill>
                  <a:srgbClr val="FF0000"/>
                </a:solidFill>
              </a:rPr>
              <a:t>Named and</a:t>
            </a:r>
          </a:p>
          <a:p>
            <a:r>
              <a:rPr lang="en-US" dirty="0">
                <a:solidFill>
                  <a:srgbClr val="FF0000"/>
                </a:solidFill>
              </a:rPr>
              <a:t>Default.</a:t>
            </a:r>
            <a:endParaRPr lang="en-GB" dirty="0">
              <a:solidFill>
                <a:srgbClr val="FF0000"/>
              </a:solidFill>
            </a:endParaRPr>
          </a:p>
        </p:txBody>
      </p:sp>
      <p:pic>
        <p:nvPicPr>
          <p:cNvPr id="4" name="Picture 2" descr="Challenges Monitoring ReactJS Applications - Dotcom-Monitor Web Performance  Blog">
            <a:extLst>
              <a:ext uri="{FF2B5EF4-FFF2-40B4-BE49-F238E27FC236}">
                <a16:creationId xmlns:a16="http://schemas.microsoft.com/office/drawing/2014/main" id="{4948488D-66AB-47F3-9566-50C60CC08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097FF60-6C32-409F-9D46-6499A3AE6DBE}"/>
              </a:ext>
            </a:extLst>
          </p:cNvPr>
          <p:cNvCxnSpPr/>
          <p:nvPr/>
        </p:nvCxnSpPr>
        <p:spPr>
          <a:xfrm flipH="1">
            <a:off x="2713745" y="3981134"/>
            <a:ext cx="104775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Picture 2" descr="Challenges Monitoring ReactJS Applications - Dotcom-Monitor Web Performance  Blog">
            <a:extLst>
              <a:ext uri="{FF2B5EF4-FFF2-40B4-BE49-F238E27FC236}">
                <a16:creationId xmlns:a16="http://schemas.microsoft.com/office/drawing/2014/main" id="{EF361E9A-063C-466D-8910-5CE19978C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47625"/>
            <a:ext cx="1848971" cy="128587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4221770-D7AD-4913-B43B-DDC15D40ADB2}"/>
              </a:ext>
            </a:extLst>
          </p:cNvPr>
          <p:cNvCxnSpPr/>
          <p:nvPr/>
        </p:nvCxnSpPr>
        <p:spPr>
          <a:xfrm flipH="1">
            <a:off x="2189870" y="4793199"/>
            <a:ext cx="1047750" cy="2667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72153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7F0C-FF35-4558-A38E-439C5EBCDFC4}"/>
              </a:ext>
            </a:extLst>
          </p:cNvPr>
          <p:cNvSpPr>
            <a:spLocks noGrp="1"/>
          </p:cNvSpPr>
          <p:nvPr>
            <p:ph type="title"/>
          </p:nvPr>
        </p:nvSpPr>
        <p:spPr/>
        <p:txBody>
          <a:bodyPr/>
          <a:lstStyle/>
          <a:p>
            <a:r>
              <a:rPr lang="en-GB" dirty="0"/>
              <a:t>Import</a:t>
            </a:r>
          </a:p>
        </p:txBody>
      </p:sp>
      <p:sp>
        <p:nvSpPr>
          <p:cNvPr id="3" name="Content Placeholder 2">
            <a:extLst>
              <a:ext uri="{FF2B5EF4-FFF2-40B4-BE49-F238E27FC236}">
                <a16:creationId xmlns:a16="http://schemas.microsoft.com/office/drawing/2014/main" id="{E69EC6D3-D265-43A3-A4F6-FE0D411F6AD7}"/>
              </a:ext>
            </a:extLst>
          </p:cNvPr>
          <p:cNvSpPr>
            <a:spLocks noGrp="1"/>
          </p:cNvSpPr>
          <p:nvPr>
            <p:ph idx="1"/>
          </p:nvPr>
        </p:nvSpPr>
        <p:spPr>
          <a:xfrm>
            <a:off x="1459416" y="2619040"/>
            <a:ext cx="6225168" cy="2216730"/>
          </a:xfrm>
        </p:spPr>
        <p:txBody>
          <a:bodyPr/>
          <a:lstStyle/>
          <a:p>
            <a:pPr marL="0" indent="0" algn="ctr">
              <a:buNone/>
            </a:pPr>
            <a:r>
              <a:rPr lang="en-US" sz="2800" dirty="0"/>
              <a:t>You can import modules into a file in two ways, based on if they are named exports or default exports.</a:t>
            </a:r>
          </a:p>
          <a:p>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6D77C97B-DF0F-40E0-8DAC-F1E342DD5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361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DCB9-685F-41DF-9CD8-4EFE3139D78A}"/>
              </a:ext>
            </a:extLst>
          </p:cNvPr>
          <p:cNvSpPr>
            <a:spLocks noGrp="1"/>
          </p:cNvSpPr>
          <p:nvPr>
            <p:ph type="title"/>
          </p:nvPr>
        </p:nvSpPr>
        <p:spPr/>
        <p:txBody>
          <a:bodyPr/>
          <a:lstStyle/>
          <a:p>
            <a:r>
              <a:rPr lang="en-GB" dirty="0"/>
              <a:t>Import From Named Exports</a:t>
            </a:r>
          </a:p>
        </p:txBody>
      </p:sp>
      <p:sp>
        <p:nvSpPr>
          <p:cNvPr id="3" name="Content Placeholder 2">
            <a:extLst>
              <a:ext uri="{FF2B5EF4-FFF2-40B4-BE49-F238E27FC236}">
                <a16:creationId xmlns:a16="http://schemas.microsoft.com/office/drawing/2014/main" id="{D28C906F-F43C-4682-B0E6-B36856BAFBD4}"/>
              </a:ext>
            </a:extLst>
          </p:cNvPr>
          <p:cNvSpPr>
            <a:spLocks noGrp="1"/>
          </p:cNvSpPr>
          <p:nvPr>
            <p:ph idx="1"/>
          </p:nvPr>
        </p:nvSpPr>
        <p:spPr/>
        <p:txBody>
          <a:bodyPr>
            <a:normAutofit/>
          </a:bodyPr>
          <a:lstStyle/>
          <a:p>
            <a:r>
              <a:rPr lang="en-US" sz="2800" dirty="0"/>
              <a:t>Import named exports from the file person.js:</a:t>
            </a:r>
          </a:p>
          <a:p>
            <a:r>
              <a:rPr lang="en-US" sz="2800" dirty="0"/>
              <a:t>import { name, age } from "./person.js";</a:t>
            </a:r>
            <a:endParaRPr lang="en-GB" sz="2800" dirty="0"/>
          </a:p>
        </p:txBody>
      </p:sp>
      <p:pic>
        <p:nvPicPr>
          <p:cNvPr id="4" name="Picture 2" descr="Challenges Monitoring ReactJS Applications - Dotcom-Monitor Web Performance  Blog">
            <a:extLst>
              <a:ext uri="{FF2B5EF4-FFF2-40B4-BE49-F238E27FC236}">
                <a16:creationId xmlns:a16="http://schemas.microsoft.com/office/drawing/2014/main" id="{E922A4C1-7842-4915-AB75-09268B0E7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3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3069-C7A0-44BD-9895-3A19375D26E4}"/>
              </a:ext>
            </a:extLst>
          </p:cNvPr>
          <p:cNvSpPr>
            <a:spLocks noGrp="1"/>
          </p:cNvSpPr>
          <p:nvPr>
            <p:ph type="title"/>
          </p:nvPr>
        </p:nvSpPr>
        <p:spPr/>
        <p:txBody>
          <a:bodyPr/>
          <a:lstStyle/>
          <a:p>
            <a:r>
              <a:rPr lang="en-GB" dirty="0"/>
              <a:t>React (JavaScript library)</a:t>
            </a:r>
          </a:p>
        </p:txBody>
      </p:sp>
      <p:sp>
        <p:nvSpPr>
          <p:cNvPr id="3" name="Content Placeholder 2">
            <a:extLst>
              <a:ext uri="{FF2B5EF4-FFF2-40B4-BE49-F238E27FC236}">
                <a16:creationId xmlns:a16="http://schemas.microsoft.com/office/drawing/2014/main" id="{8F7C4DD9-6E67-40C8-8C89-F963AF115680}"/>
              </a:ext>
            </a:extLst>
          </p:cNvPr>
          <p:cNvSpPr>
            <a:spLocks noGrp="1"/>
          </p:cNvSpPr>
          <p:nvPr>
            <p:ph idx="1"/>
          </p:nvPr>
        </p:nvSpPr>
        <p:spPr/>
        <p:txBody>
          <a:bodyPr>
            <a:normAutofit/>
          </a:bodyPr>
          <a:lstStyle/>
          <a:p>
            <a:pPr algn="just"/>
            <a:r>
              <a:rPr lang="en-US" sz="2800" dirty="0"/>
              <a:t>React can be used as a base in the development of single-page or mobile applications. </a:t>
            </a:r>
          </a:p>
          <a:p>
            <a:pPr algn="just"/>
            <a:r>
              <a:rPr lang="en-US" sz="2800" dirty="0"/>
              <a:t>However, React is only concerned with state management and rendering that state to the DOM. </a:t>
            </a:r>
          </a:p>
          <a:p>
            <a:pPr algn="just"/>
            <a:r>
              <a:rPr lang="en-US" sz="2800" dirty="0"/>
              <a:t>So creating React applications usually requires the use of additional libraries for routing, as well as certain client-side functionality.</a:t>
            </a:r>
            <a:endParaRPr lang="en-GB" sz="2800" dirty="0"/>
          </a:p>
        </p:txBody>
      </p:sp>
    </p:spTree>
    <p:extLst>
      <p:ext uri="{BB962C8B-B14F-4D97-AF65-F5344CB8AC3E}">
        <p14:creationId xmlns:p14="http://schemas.microsoft.com/office/powerpoint/2010/main" val="296589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7CD6-5051-49F3-87FE-720C80AB469E}"/>
              </a:ext>
            </a:extLst>
          </p:cNvPr>
          <p:cNvSpPr>
            <a:spLocks noGrp="1"/>
          </p:cNvSpPr>
          <p:nvPr>
            <p:ph type="title"/>
          </p:nvPr>
        </p:nvSpPr>
        <p:spPr/>
        <p:txBody>
          <a:bodyPr/>
          <a:lstStyle/>
          <a:p>
            <a:r>
              <a:rPr lang="en-GB" dirty="0"/>
              <a:t>React ES6 Ternary Operator</a:t>
            </a:r>
          </a:p>
        </p:txBody>
      </p:sp>
      <p:sp>
        <p:nvSpPr>
          <p:cNvPr id="3" name="Content Placeholder 2">
            <a:extLst>
              <a:ext uri="{FF2B5EF4-FFF2-40B4-BE49-F238E27FC236}">
                <a16:creationId xmlns:a16="http://schemas.microsoft.com/office/drawing/2014/main" id="{7CCFDF9D-8143-4167-A40C-3D30CD8CC313}"/>
              </a:ext>
            </a:extLst>
          </p:cNvPr>
          <p:cNvSpPr>
            <a:spLocks noGrp="1"/>
          </p:cNvSpPr>
          <p:nvPr>
            <p:ph idx="1"/>
          </p:nvPr>
        </p:nvSpPr>
        <p:spPr/>
        <p:txBody>
          <a:bodyPr>
            <a:normAutofit/>
          </a:bodyPr>
          <a:lstStyle/>
          <a:p>
            <a:pPr algn="just"/>
            <a:r>
              <a:rPr lang="en-US" sz="2800" dirty="0"/>
              <a:t>The ternary operator is a simplified conditional operator like if / else.</a:t>
            </a:r>
          </a:p>
          <a:p>
            <a:pPr marL="0" indent="0" algn="just">
              <a:buNone/>
            </a:pPr>
            <a:r>
              <a:rPr lang="en-US" sz="2800" dirty="0">
                <a:solidFill>
                  <a:srgbClr val="FF0000"/>
                </a:solidFill>
              </a:rPr>
              <a:t>Syntax: condition ? &lt;expression if true&gt; : &lt;expression if false&gt;</a:t>
            </a:r>
          </a:p>
          <a:p>
            <a:pPr algn="just"/>
            <a:r>
              <a:rPr lang="en-US" sz="2800" dirty="0"/>
              <a:t>Here is an example using if / else.</a:t>
            </a:r>
            <a:endParaRPr lang="en-GB" sz="2800" dirty="0"/>
          </a:p>
        </p:txBody>
      </p:sp>
      <p:pic>
        <p:nvPicPr>
          <p:cNvPr id="4" name="Picture 2" descr="Challenges Monitoring ReactJS Applications - Dotcom-Monitor Web Performance  Blog">
            <a:extLst>
              <a:ext uri="{FF2B5EF4-FFF2-40B4-BE49-F238E27FC236}">
                <a16:creationId xmlns:a16="http://schemas.microsoft.com/office/drawing/2014/main" id="{02608746-031D-440F-B766-525BFD61E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2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5F18-BB6C-4D3F-92A1-31067C8E2A3C}"/>
              </a:ext>
            </a:extLst>
          </p:cNvPr>
          <p:cNvSpPr>
            <a:spLocks noGrp="1"/>
          </p:cNvSpPr>
          <p:nvPr>
            <p:ph type="title"/>
          </p:nvPr>
        </p:nvSpPr>
        <p:spPr/>
        <p:txBody>
          <a:bodyPr>
            <a:normAutofit fontScale="90000"/>
          </a:bodyPr>
          <a:lstStyle/>
          <a:p>
            <a:br>
              <a:rPr lang="en-GB" dirty="0"/>
            </a:br>
            <a:r>
              <a:rPr lang="en-GB" dirty="0"/>
              <a:t>Before:</a:t>
            </a:r>
            <a:br>
              <a:rPr lang="en-GB" dirty="0"/>
            </a:br>
            <a:endParaRPr lang="en-GB" dirty="0"/>
          </a:p>
        </p:txBody>
      </p:sp>
      <p:sp>
        <p:nvSpPr>
          <p:cNvPr id="3" name="Content Placeholder 2">
            <a:extLst>
              <a:ext uri="{FF2B5EF4-FFF2-40B4-BE49-F238E27FC236}">
                <a16:creationId xmlns:a16="http://schemas.microsoft.com/office/drawing/2014/main" id="{310BCEAD-0705-4889-8271-F5F82CB53A49}"/>
              </a:ext>
            </a:extLst>
          </p:cNvPr>
          <p:cNvSpPr>
            <a:spLocks noGrp="1"/>
          </p:cNvSpPr>
          <p:nvPr>
            <p:ph idx="1"/>
          </p:nvPr>
        </p:nvSpPr>
        <p:spPr/>
        <p:txBody>
          <a:bodyPr>
            <a:normAutofit/>
          </a:bodyPr>
          <a:lstStyle/>
          <a:p>
            <a:pPr marL="0" indent="0">
              <a:buNone/>
            </a:pPr>
            <a:r>
              <a:rPr lang="en-US" dirty="0"/>
              <a:t>if (authenticated) {</a:t>
            </a:r>
          </a:p>
          <a:p>
            <a:pPr marL="0" indent="0">
              <a:buNone/>
            </a:pPr>
            <a:r>
              <a:rPr lang="en-US" dirty="0"/>
              <a:t>  </a:t>
            </a:r>
            <a:r>
              <a:rPr lang="en-US" dirty="0" err="1"/>
              <a:t>renderApp</a:t>
            </a:r>
            <a:r>
              <a:rPr lang="en-US" dirty="0"/>
              <a:t>();</a:t>
            </a:r>
          </a:p>
          <a:p>
            <a:pPr marL="0" indent="0">
              <a:buNone/>
            </a:pPr>
            <a:r>
              <a:rPr lang="en-US" dirty="0"/>
              <a:t>} else {</a:t>
            </a:r>
          </a:p>
          <a:p>
            <a:pPr marL="0" indent="0">
              <a:buNone/>
            </a:pPr>
            <a:r>
              <a:rPr lang="en-US" dirty="0"/>
              <a:t>  </a:t>
            </a:r>
            <a:r>
              <a:rPr lang="en-US" dirty="0" err="1"/>
              <a:t>renderLogin</a:t>
            </a:r>
            <a:r>
              <a:rPr lang="en-US" dirty="0"/>
              <a:t>();</a:t>
            </a:r>
          </a:p>
          <a:p>
            <a:pPr marL="0" indent="0">
              <a:buNone/>
            </a:pPr>
            <a:r>
              <a:rPr lang="en-US" dirty="0"/>
              <a:t>}</a:t>
            </a:r>
          </a:p>
          <a:p>
            <a:pPr marL="0" indent="0">
              <a:buNone/>
            </a:pPr>
            <a:r>
              <a:rPr lang="en-US" b="0" i="0" dirty="0">
                <a:solidFill>
                  <a:srgbClr val="000000"/>
                </a:solidFill>
                <a:effectLst/>
                <a:latin typeface="Verdana" panose="020B0604030504040204" pitchFamily="34" charset="0"/>
              </a:rPr>
              <a:t>Here is the same example using a ternary operator:</a:t>
            </a:r>
          </a:p>
          <a:p>
            <a:pPr marL="0" indent="0">
              <a:buNone/>
            </a:pPr>
            <a:r>
              <a:rPr lang="en-GB" dirty="0">
                <a:solidFill>
                  <a:srgbClr val="FF0000"/>
                </a:solidFill>
              </a:rPr>
              <a:t>authenticated ? </a:t>
            </a:r>
            <a:r>
              <a:rPr lang="en-GB" dirty="0" err="1">
                <a:solidFill>
                  <a:srgbClr val="FF0000"/>
                </a:solidFill>
              </a:rPr>
              <a:t>renderApp</a:t>
            </a:r>
            <a:r>
              <a:rPr lang="en-GB" dirty="0">
                <a:solidFill>
                  <a:srgbClr val="FF0000"/>
                </a:solidFill>
              </a:rPr>
              <a:t>() : </a:t>
            </a:r>
            <a:r>
              <a:rPr lang="en-GB" dirty="0" err="1">
                <a:solidFill>
                  <a:srgbClr val="FF0000"/>
                </a:solidFill>
              </a:rPr>
              <a:t>renderLogin</a:t>
            </a:r>
            <a:r>
              <a:rPr lang="en-GB" dirty="0">
                <a:solidFill>
                  <a:srgbClr val="FF0000"/>
                </a:solidFill>
              </a:rPr>
              <a:t>();</a:t>
            </a:r>
          </a:p>
        </p:txBody>
      </p:sp>
      <p:pic>
        <p:nvPicPr>
          <p:cNvPr id="4" name="Picture 2" descr="Challenges Monitoring ReactJS Applications - Dotcom-Monitor Web Performance  Blog">
            <a:extLst>
              <a:ext uri="{FF2B5EF4-FFF2-40B4-BE49-F238E27FC236}">
                <a16:creationId xmlns:a16="http://schemas.microsoft.com/office/drawing/2014/main" id="{D525E1A4-517C-4B36-96C1-999BF80BE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345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1C55-FF94-4486-A41E-90BC06297A6D}"/>
              </a:ext>
            </a:extLst>
          </p:cNvPr>
          <p:cNvSpPr>
            <a:spLocks noGrp="1"/>
          </p:cNvSpPr>
          <p:nvPr>
            <p:ph type="title"/>
          </p:nvPr>
        </p:nvSpPr>
        <p:spPr/>
        <p:txBody>
          <a:bodyPr/>
          <a:lstStyle/>
          <a:p>
            <a:r>
              <a:rPr lang="en-GB" dirty="0"/>
              <a:t>Advantages of REACTJS</a:t>
            </a:r>
          </a:p>
        </p:txBody>
      </p:sp>
      <p:sp>
        <p:nvSpPr>
          <p:cNvPr id="3" name="Content Placeholder 2">
            <a:extLst>
              <a:ext uri="{FF2B5EF4-FFF2-40B4-BE49-F238E27FC236}">
                <a16:creationId xmlns:a16="http://schemas.microsoft.com/office/drawing/2014/main" id="{CBADA8B0-D2EB-41DF-A492-5E1865B2B91C}"/>
              </a:ext>
            </a:extLst>
          </p:cNvPr>
          <p:cNvSpPr>
            <a:spLocks noGrp="1"/>
          </p:cNvSpPr>
          <p:nvPr>
            <p:ph idx="1"/>
          </p:nvPr>
        </p:nvSpPr>
        <p:spPr/>
        <p:txBody>
          <a:bodyPr>
            <a:normAutofit/>
          </a:bodyPr>
          <a:lstStyle/>
          <a:p>
            <a:pPr marL="0" indent="0" algn="ctr">
              <a:buNone/>
            </a:pPr>
            <a:r>
              <a:rPr lang="en-US" sz="2800" dirty="0">
                <a:solidFill>
                  <a:srgbClr val="FF0000"/>
                </a:solidFill>
              </a:rPr>
              <a:t>Intuitive</a:t>
            </a:r>
          </a:p>
          <a:p>
            <a:pPr marL="0" indent="0" algn="just">
              <a:buNone/>
            </a:pPr>
            <a:r>
              <a:rPr lang="en-US" sz="2800" dirty="0"/>
              <a:t>ReactJS is extremely intuitive to work with and provides interactivity to the layout of any UI. Plus, it enables fast and quality assured application development that in turn saves tome for both - clients and developers.</a:t>
            </a:r>
          </a:p>
        </p:txBody>
      </p:sp>
      <p:pic>
        <p:nvPicPr>
          <p:cNvPr id="4" name="Picture 2" descr="Challenges Monitoring ReactJS Applications - Dotcom-Monitor Web Performance  Blog">
            <a:extLst>
              <a:ext uri="{FF2B5EF4-FFF2-40B4-BE49-F238E27FC236}">
                <a16:creationId xmlns:a16="http://schemas.microsoft.com/office/drawing/2014/main" id="{BCBBAAC8-2087-4683-A42F-E21BB4263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06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1C55-FF94-4486-A41E-90BC06297A6D}"/>
              </a:ext>
            </a:extLst>
          </p:cNvPr>
          <p:cNvSpPr>
            <a:spLocks noGrp="1"/>
          </p:cNvSpPr>
          <p:nvPr>
            <p:ph type="title"/>
          </p:nvPr>
        </p:nvSpPr>
        <p:spPr/>
        <p:txBody>
          <a:bodyPr/>
          <a:lstStyle/>
          <a:p>
            <a:r>
              <a:rPr lang="en-GB" dirty="0"/>
              <a:t>Advantages of REACTJS</a:t>
            </a:r>
          </a:p>
        </p:txBody>
      </p:sp>
      <p:sp>
        <p:nvSpPr>
          <p:cNvPr id="3" name="Content Placeholder 2">
            <a:extLst>
              <a:ext uri="{FF2B5EF4-FFF2-40B4-BE49-F238E27FC236}">
                <a16:creationId xmlns:a16="http://schemas.microsoft.com/office/drawing/2014/main" id="{CBADA8B0-D2EB-41DF-A492-5E1865B2B91C}"/>
              </a:ext>
            </a:extLst>
          </p:cNvPr>
          <p:cNvSpPr>
            <a:spLocks noGrp="1"/>
          </p:cNvSpPr>
          <p:nvPr>
            <p:ph idx="1"/>
          </p:nvPr>
        </p:nvSpPr>
        <p:spPr/>
        <p:txBody>
          <a:bodyPr>
            <a:normAutofit/>
          </a:bodyPr>
          <a:lstStyle/>
          <a:p>
            <a:pPr marL="0" indent="0" algn="ctr">
              <a:buNone/>
            </a:pPr>
            <a:r>
              <a:rPr lang="en-US" dirty="0">
                <a:solidFill>
                  <a:srgbClr val="FF0000"/>
                </a:solidFill>
              </a:rPr>
              <a:t>Declarative</a:t>
            </a:r>
          </a:p>
          <a:p>
            <a:pPr marL="0" indent="0" algn="just">
              <a:buNone/>
            </a:pPr>
            <a:r>
              <a:rPr lang="en-US" dirty="0"/>
              <a:t>ReactJS enables significant data changes that result in automatic alteration in the selected parts of user interfaces. Owing to this progressive functionality, there is no additional function that you need to perform to update your user interface.</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BCBBAAC8-2087-4683-A42F-E21BB4263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73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2F7A-E5B7-4E36-A99F-E325FD22297D}"/>
              </a:ext>
            </a:extLst>
          </p:cNvPr>
          <p:cNvSpPr>
            <a:spLocks noGrp="1"/>
          </p:cNvSpPr>
          <p:nvPr>
            <p:ph type="title"/>
          </p:nvPr>
        </p:nvSpPr>
        <p:spPr/>
        <p:txBody>
          <a:bodyPr>
            <a:normAutofit/>
          </a:bodyPr>
          <a:lstStyle/>
          <a:p>
            <a:r>
              <a:rPr lang="en-GB" dirty="0"/>
              <a:t>Provides Reusable Components</a:t>
            </a:r>
          </a:p>
        </p:txBody>
      </p:sp>
      <p:sp>
        <p:nvSpPr>
          <p:cNvPr id="3" name="Content Placeholder 2">
            <a:extLst>
              <a:ext uri="{FF2B5EF4-FFF2-40B4-BE49-F238E27FC236}">
                <a16:creationId xmlns:a16="http://schemas.microsoft.com/office/drawing/2014/main" id="{86C37BB2-4588-4D8D-BAA0-C2294FB1D2AD}"/>
              </a:ext>
            </a:extLst>
          </p:cNvPr>
          <p:cNvSpPr>
            <a:spLocks noGrp="1"/>
          </p:cNvSpPr>
          <p:nvPr>
            <p:ph idx="1"/>
          </p:nvPr>
        </p:nvSpPr>
        <p:spPr/>
        <p:txBody>
          <a:bodyPr>
            <a:normAutofit lnSpcReduction="10000"/>
          </a:bodyPr>
          <a:lstStyle/>
          <a:p>
            <a:pPr algn="just"/>
            <a:r>
              <a:rPr lang="en-US" dirty="0"/>
              <a:t>ReactJS provides reusable components that developers have the authority to reuse and create a new application . </a:t>
            </a:r>
          </a:p>
          <a:p>
            <a:pPr algn="just"/>
            <a:r>
              <a:rPr lang="en-US" dirty="0">
                <a:solidFill>
                  <a:srgbClr val="C00000"/>
                </a:solidFill>
              </a:rPr>
              <a:t>Reusability</a:t>
            </a:r>
            <a:r>
              <a:rPr lang="en-US" dirty="0"/>
              <a:t> is exactly like a remedy for developers. </a:t>
            </a:r>
          </a:p>
          <a:p>
            <a:pPr algn="just"/>
            <a:r>
              <a:rPr lang="en-US" dirty="0"/>
              <a:t>This platform gives the developers the authority to reuse the components build for some other application having the same functionality. </a:t>
            </a:r>
          </a:p>
          <a:p>
            <a:pPr algn="just"/>
            <a:r>
              <a:rPr lang="en-US" dirty="0"/>
              <a:t>Thereby, reducing the development effort and ensuring a flawless performance.</a:t>
            </a:r>
          </a:p>
        </p:txBody>
      </p:sp>
      <p:pic>
        <p:nvPicPr>
          <p:cNvPr id="4" name="Picture 2" descr="Challenges Monitoring ReactJS Applications - Dotcom-Monitor Web Performance  Blog">
            <a:extLst>
              <a:ext uri="{FF2B5EF4-FFF2-40B4-BE49-F238E27FC236}">
                <a16:creationId xmlns:a16="http://schemas.microsoft.com/office/drawing/2014/main" id="{7815DCDE-677C-41CA-AEF3-70DBDA6B4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5" y="-7360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255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5768-3BC0-462A-8EF3-979535DF39E7}"/>
              </a:ext>
            </a:extLst>
          </p:cNvPr>
          <p:cNvSpPr>
            <a:spLocks noGrp="1"/>
          </p:cNvSpPr>
          <p:nvPr>
            <p:ph type="title"/>
          </p:nvPr>
        </p:nvSpPr>
        <p:spPr/>
        <p:txBody>
          <a:bodyPr/>
          <a:lstStyle/>
          <a:p>
            <a:r>
              <a:rPr lang="en-GB" dirty="0"/>
              <a:t>Components Support</a:t>
            </a:r>
          </a:p>
        </p:txBody>
      </p:sp>
      <p:sp>
        <p:nvSpPr>
          <p:cNvPr id="3" name="Content Placeholder 2">
            <a:extLst>
              <a:ext uri="{FF2B5EF4-FFF2-40B4-BE49-F238E27FC236}">
                <a16:creationId xmlns:a16="http://schemas.microsoft.com/office/drawing/2014/main" id="{9200F51E-D089-4531-8F63-828FCC5034DF}"/>
              </a:ext>
            </a:extLst>
          </p:cNvPr>
          <p:cNvSpPr>
            <a:spLocks noGrp="1"/>
          </p:cNvSpPr>
          <p:nvPr>
            <p:ph idx="1"/>
          </p:nvPr>
        </p:nvSpPr>
        <p:spPr/>
        <p:txBody>
          <a:bodyPr>
            <a:normAutofit lnSpcReduction="10000"/>
          </a:bodyPr>
          <a:lstStyle/>
          <a:p>
            <a:pPr algn="just"/>
            <a:r>
              <a:rPr lang="en-US" dirty="0">
                <a:solidFill>
                  <a:srgbClr val="FF0000"/>
                </a:solidFill>
              </a:rPr>
              <a:t>ReactJS is a perfect combination of JavaScript and HTML tags. </a:t>
            </a:r>
          </a:p>
          <a:p>
            <a:pPr algn="just"/>
            <a:r>
              <a:rPr lang="en-US" dirty="0">
                <a:solidFill>
                  <a:srgbClr val="FF0000"/>
                </a:solidFill>
              </a:rPr>
              <a:t>The usage of the HTML </a:t>
            </a:r>
            <a:r>
              <a:rPr lang="en-US" dirty="0"/>
              <a:t>tags and JS codes, make it easy to deal with a vast set of data containing the document object model. </a:t>
            </a:r>
          </a:p>
          <a:p>
            <a:pPr algn="just"/>
            <a:r>
              <a:rPr lang="en-US" dirty="0"/>
              <a:t>During this time, ReactJS works as a mediator which represents the DOM and assists to decide which component needs changes to get the exact results</a:t>
            </a:r>
            <a:endParaRPr lang="en-GB" dirty="0"/>
          </a:p>
        </p:txBody>
      </p:sp>
      <p:pic>
        <p:nvPicPr>
          <p:cNvPr id="4" name="Picture 2" descr="Challenges Monitoring ReactJS Applications - Dotcom-Monitor Web Performance  Blog">
            <a:extLst>
              <a:ext uri="{FF2B5EF4-FFF2-40B4-BE49-F238E27FC236}">
                <a16:creationId xmlns:a16="http://schemas.microsoft.com/office/drawing/2014/main" id="{75281E55-203E-4654-B3EE-0C2C5619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76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2250-9989-4E69-906C-FEC67FBF5618}"/>
              </a:ext>
            </a:extLst>
          </p:cNvPr>
          <p:cNvSpPr>
            <a:spLocks noGrp="1"/>
          </p:cNvSpPr>
          <p:nvPr>
            <p:ph type="title"/>
          </p:nvPr>
        </p:nvSpPr>
        <p:spPr/>
        <p:txBody>
          <a:bodyPr/>
          <a:lstStyle/>
          <a:p>
            <a:r>
              <a:rPr lang="en-GB" dirty="0"/>
              <a:t>SEO-friendly</a:t>
            </a:r>
          </a:p>
        </p:txBody>
      </p:sp>
      <p:sp>
        <p:nvSpPr>
          <p:cNvPr id="3" name="Content Placeholder 2">
            <a:extLst>
              <a:ext uri="{FF2B5EF4-FFF2-40B4-BE49-F238E27FC236}">
                <a16:creationId xmlns:a16="http://schemas.microsoft.com/office/drawing/2014/main" id="{0158E388-9BA5-49D5-82A2-0D33E1BF6942}"/>
              </a:ext>
            </a:extLst>
          </p:cNvPr>
          <p:cNvSpPr>
            <a:spLocks noGrp="1"/>
          </p:cNvSpPr>
          <p:nvPr>
            <p:ph idx="1"/>
          </p:nvPr>
        </p:nvSpPr>
        <p:spPr/>
        <p:txBody>
          <a:bodyPr>
            <a:normAutofit/>
          </a:bodyPr>
          <a:lstStyle/>
          <a:p>
            <a:pPr algn="just"/>
            <a:r>
              <a:rPr lang="en-US" sz="2800" dirty="0">
                <a:solidFill>
                  <a:srgbClr val="FF0000"/>
                </a:solidFill>
              </a:rPr>
              <a:t>React JS was </a:t>
            </a:r>
            <a:r>
              <a:rPr lang="en-US" sz="2800" dirty="0"/>
              <a:t>introduced after immense research and improvements by Facebook. </a:t>
            </a:r>
          </a:p>
          <a:p>
            <a:pPr algn="just"/>
            <a:r>
              <a:rPr lang="en-US" sz="2800" dirty="0"/>
              <a:t>Naturally, it stands out from the crowd and allows developers to build amazing, SEO-friendly user interfaces across browsers and engines</a:t>
            </a:r>
            <a:endParaRPr lang="en-GB" sz="2800" dirty="0"/>
          </a:p>
        </p:txBody>
      </p:sp>
      <p:pic>
        <p:nvPicPr>
          <p:cNvPr id="4" name="Picture 2" descr="Challenges Monitoring ReactJS Applications - Dotcom-Monitor Web Performance  Blog">
            <a:extLst>
              <a:ext uri="{FF2B5EF4-FFF2-40B4-BE49-F238E27FC236}">
                <a16:creationId xmlns:a16="http://schemas.microsoft.com/office/drawing/2014/main" id="{1367CB89-2FFD-448C-94EA-B11F4DCCA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104775"/>
            <a:ext cx="1848971"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236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509E-797D-4A57-A032-AA433890F5D4}"/>
              </a:ext>
            </a:extLst>
          </p:cNvPr>
          <p:cNvSpPr>
            <a:spLocks noGrp="1"/>
          </p:cNvSpPr>
          <p:nvPr>
            <p:ph type="title"/>
          </p:nvPr>
        </p:nvSpPr>
        <p:spPr/>
        <p:txBody>
          <a:bodyPr>
            <a:normAutofit/>
          </a:bodyPr>
          <a:lstStyle/>
          <a:p>
            <a:r>
              <a:rPr lang="en-US" sz="2400" dirty="0"/>
              <a:t>Some Additional Advantages 0f REACTJS:</a:t>
            </a:r>
            <a:endParaRPr lang="en-GB" sz="2400" dirty="0"/>
          </a:p>
        </p:txBody>
      </p:sp>
      <p:pic>
        <p:nvPicPr>
          <p:cNvPr id="4" name="Picture 2" descr="Challenges Monitoring ReactJS Applications - Dotcom-Monitor Web Performance  Blog">
            <a:extLst>
              <a:ext uri="{FF2B5EF4-FFF2-40B4-BE49-F238E27FC236}">
                <a16:creationId xmlns:a16="http://schemas.microsoft.com/office/drawing/2014/main" id="{08283807-DFD6-415D-BB0B-C8EB14BEE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122237"/>
            <a:ext cx="1848971" cy="1285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961D0816-130D-4E60-B3F2-5AF7E9EB1CA8}"/>
              </a:ext>
            </a:extLst>
          </p:cNvPr>
          <p:cNvGraphicFramePr/>
          <p:nvPr>
            <p:extLst>
              <p:ext uri="{D42A27DB-BD31-4B8C-83A1-F6EECF244321}">
                <p14:modId xmlns:p14="http://schemas.microsoft.com/office/powerpoint/2010/main" val="2929229397"/>
              </p:ext>
            </p:extLst>
          </p:nvPr>
        </p:nvGraphicFramePr>
        <p:xfrm>
          <a:off x="471053" y="1495474"/>
          <a:ext cx="8216867" cy="5172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403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0018-D9CC-4527-B027-F9BD42C6F099}"/>
              </a:ext>
            </a:extLst>
          </p:cNvPr>
          <p:cNvSpPr>
            <a:spLocks noGrp="1"/>
          </p:cNvSpPr>
          <p:nvPr>
            <p:ph type="title"/>
          </p:nvPr>
        </p:nvSpPr>
        <p:spPr/>
        <p:txBody>
          <a:bodyPr/>
          <a:lstStyle/>
          <a:p>
            <a:r>
              <a:rPr lang="en-GB" dirty="0"/>
              <a:t>The Render Function</a:t>
            </a:r>
          </a:p>
        </p:txBody>
      </p:sp>
      <p:sp>
        <p:nvSpPr>
          <p:cNvPr id="3" name="Content Placeholder 2">
            <a:extLst>
              <a:ext uri="{FF2B5EF4-FFF2-40B4-BE49-F238E27FC236}">
                <a16:creationId xmlns:a16="http://schemas.microsoft.com/office/drawing/2014/main" id="{7FB5128C-309B-4F58-AE11-0065BB435AA4}"/>
              </a:ext>
            </a:extLst>
          </p:cNvPr>
          <p:cNvSpPr>
            <a:spLocks noGrp="1"/>
          </p:cNvSpPr>
          <p:nvPr>
            <p:ph idx="1"/>
          </p:nvPr>
        </p:nvSpPr>
        <p:spPr/>
        <p:txBody>
          <a:bodyPr/>
          <a:lstStyle/>
          <a:p>
            <a:pPr marL="0" indent="0" algn="just">
              <a:buNone/>
            </a:pPr>
            <a:r>
              <a:rPr lang="en-US" dirty="0" err="1"/>
              <a:t>React's</a:t>
            </a:r>
            <a:r>
              <a:rPr lang="en-US" dirty="0"/>
              <a:t> goal is in many ways to render HTML in a web page.</a:t>
            </a:r>
          </a:p>
          <a:p>
            <a:pPr marL="0" indent="0" algn="just">
              <a:buNone/>
            </a:pPr>
            <a:r>
              <a:rPr lang="en-US" dirty="0"/>
              <a:t>React renders HTML to the web page by using a function called </a:t>
            </a:r>
            <a:r>
              <a:rPr lang="en-US" dirty="0" err="1">
                <a:solidFill>
                  <a:srgbClr val="FF0000"/>
                </a:solidFill>
              </a:rPr>
              <a:t>ReactDOM.render</a:t>
            </a:r>
            <a:r>
              <a:rPr lang="en-US" dirty="0">
                <a:solidFill>
                  <a:srgbClr val="FF0000"/>
                </a:solidFill>
              </a:rPr>
              <a:t>().</a:t>
            </a:r>
            <a:endParaRPr lang="en-GB" dirty="0">
              <a:solidFill>
                <a:srgbClr val="FF0000"/>
              </a:solidFill>
            </a:endParaRPr>
          </a:p>
        </p:txBody>
      </p:sp>
    </p:spTree>
    <p:extLst>
      <p:ext uri="{BB962C8B-B14F-4D97-AF65-F5344CB8AC3E}">
        <p14:creationId xmlns:p14="http://schemas.microsoft.com/office/powerpoint/2010/main" val="233368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0018-D9CC-4527-B027-F9BD42C6F099}"/>
              </a:ext>
            </a:extLst>
          </p:cNvPr>
          <p:cNvSpPr>
            <a:spLocks noGrp="1"/>
          </p:cNvSpPr>
          <p:nvPr>
            <p:ph type="title"/>
          </p:nvPr>
        </p:nvSpPr>
        <p:spPr/>
        <p:txBody>
          <a:bodyPr/>
          <a:lstStyle/>
          <a:p>
            <a:r>
              <a:rPr lang="en-GB" dirty="0"/>
              <a:t>The Render Function</a:t>
            </a:r>
          </a:p>
        </p:txBody>
      </p:sp>
      <p:sp>
        <p:nvSpPr>
          <p:cNvPr id="3" name="Content Placeholder 2">
            <a:extLst>
              <a:ext uri="{FF2B5EF4-FFF2-40B4-BE49-F238E27FC236}">
                <a16:creationId xmlns:a16="http://schemas.microsoft.com/office/drawing/2014/main" id="{7FB5128C-309B-4F58-AE11-0065BB435AA4}"/>
              </a:ext>
            </a:extLst>
          </p:cNvPr>
          <p:cNvSpPr>
            <a:spLocks noGrp="1"/>
          </p:cNvSpPr>
          <p:nvPr>
            <p:ph idx="1"/>
          </p:nvPr>
        </p:nvSpPr>
        <p:spPr/>
        <p:txBody>
          <a:bodyPr/>
          <a:lstStyle/>
          <a:p>
            <a:pPr marL="0" indent="0">
              <a:buNone/>
            </a:pPr>
            <a:r>
              <a:rPr lang="en-US" dirty="0">
                <a:solidFill>
                  <a:srgbClr val="FF0000"/>
                </a:solidFill>
              </a:rPr>
              <a:t>The </a:t>
            </a:r>
            <a:r>
              <a:rPr lang="en-US" dirty="0" err="1">
                <a:solidFill>
                  <a:srgbClr val="FF0000"/>
                </a:solidFill>
              </a:rPr>
              <a:t>ReactDOM.render</a:t>
            </a:r>
            <a:r>
              <a:rPr lang="en-US" dirty="0">
                <a:solidFill>
                  <a:srgbClr val="FF0000"/>
                </a:solidFill>
              </a:rPr>
              <a:t>() </a:t>
            </a:r>
            <a:r>
              <a:rPr lang="en-US" dirty="0"/>
              <a:t>function takes two arguments:</a:t>
            </a:r>
          </a:p>
          <a:p>
            <a:r>
              <a:rPr lang="en-US" dirty="0"/>
              <a:t> HTML code and an </a:t>
            </a:r>
          </a:p>
          <a:p>
            <a:r>
              <a:rPr lang="en-US" dirty="0"/>
              <a:t>HTML element.</a:t>
            </a:r>
          </a:p>
          <a:p>
            <a:pPr marL="0" indent="0">
              <a:buNone/>
            </a:pPr>
            <a:r>
              <a:rPr lang="en-US" dirty="0"/>
              <a:t>The purpose of the function is to display the specified HTML code inside the specified HTML element.</a:t>
            </a:r>
            <a:endParaRPr lang="en-GB" dirty="0"/>
          </a:p>
        </p:txBody>
      </p:sp>
    </p:spTree>
    <p:extLst>
      <p:ext uri="{BB962C8B-B14F-4D97-AF65-F5344CB8AC3E}">
        <p14:creationId xmlns:p14="http://schemas.microsoft.com/office/powerpoint/2010/main" val="85422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6668-97FC-4039-B32D-188D687D0BD3}"/>
              </a:ext>
            </a:extLst>
          </p:cNvPr>
          <p:cNvSpPr>
            <a:spLocks noGrp="1"/>
          </p:cNvSpPr>
          <p:nvPr>
            <p:ph type="title"/>
          </p:nvPr>
        </p:nvSpPr>
        <p:spPr/>
        <p:txBody>
          <a:bodyPr/>
          <a:lstStyle/>
          <a:p>
            <a:r>
              <a:rPr lang="en-GB" dirty="0"/>
              <a:t>Components</a:t>
            </a:r>
          </a:p>
        </p:txBody>
      </p:sp>
      <p:sp>
        <p:nvSpPr>
          <p:cNvPr id="3" name="Content Placeholder 2">
            <a:extLst>
              <a:ext uri="{FF2B5EF4-FFF2-40B4-BE49-F238E27FC236}">
                <a16:creationId xmlns:a16="http://schemas.microsoft.com/office/drawing/2014/main" id="{01C919D4-37EF-4CB6-9026-6D32CA0E48C3}"/>
              </a:ext>
            </a:extLst>
          </p:cNvPr>
          <p:cNvSpPr>
            <a:spLocks noGrp="1"/>
          </p:cNvSpPr>
          <p:nvPr>
            <p:ph idx="1"/>
          </p:nvPr>
        </p:nvSpPr>
        <p:spPr/>
        <p:txBody>
          <a:bodyPr>
            <a:normAutofit/>
          </a:bodyPr>
          <a:lstStyle/>
          <a:p>
            <a:pPr algn="just"/>
            <a:r>
              <a:rPr lang="en-US" sz="2800" dirty="0"/>
              <a:t>React code is made of entities called components. These components are reusable and must be formed in the SRC folder following the Pascal Case as its naming conversion.</a:t>
            </a:r>
          </a:p>
          <a:p>
            <a:pPr algn="just"/>
            <a:r>
              <a:rPr lang="en-US" sz="2800" dirty="0"/>
              <a:t>Components can be rendered to a particular element in the DOM using the React DOM library</a:t>
            </a:r>
            <a:endParaRPr lang="en-GB" sz="2800" dirty="0"/>
          </a:p>
        </p:txBody>
      </p:sp>
    </p:spTree>
    <p:extLst>
      <p:ext uri="{BB962C8B-B14F-4D97-AF65-F5344CB8AC3E}">
        <p14:creationId xmlns:p14="http://schemas.microsoft.com/office/powerpoint/2010/main" val="1210195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0018-D9CC-4527-B027-F9BD42C6F099}"/>
              </a:ext>
            </a:extLst>
          </p:cNvPr>
          <p:cNvSpPr>
            <a:spLocks noGrp="1"/>
          </p:cNvSpPr>
          <p:nvPr>
            <p:ph type="title"/>
          </p:nvPr>
        </p:nvSpPr>
        <p:spPr/>
        <p:txBody>
          <a:bodyPr/>
          <a:lstStyle/>
          <a:p>
            <a:r>
              <a:rPr lang="en-GB" dirty="0"/>
              <a:t>But render where?</a:t>
            </a:r>
          </a:p>
        </p:txBody>
      </p:sp>
      <p:sp>
        <p:nvSpPr>
          <p:cNvPr id="3" name="Content Placeholder 2">
            <a:extLst>
              <a:ext uri="{FF2B5EF4-FFF2-40B4-BE49-F238E27FC236}">
                <a16:creationId xmlns:a16="http://schemas.microsoft.com/office/drawing/2014/main" id="{7FB5128C-309B-4F58-AE11-0065BB435AA4}"/>
              </a:ext>
            </a:extLst>
          </p:cNvPr>
          <p:cNvSpPr>
            <a:spLocks noGrp="1"/>
          </p:cNvSpPr>
          <p:nvPr>
            <p:ph idx="1"/>
          </p:nvPr>
        </p:nvSpPr>
        <p:spPr/>
        <p:txBody>
          <a:bodyPr>
            <a:normAutofit/>
          </a:bodyPr>
          <a:lstStyle/>
          <a:p>
            <a:pPr algn="just"/>
            <a:r>
              <a:rPr lang="en-US" sz="2800" dirty="0"/>
              <a:t>There is another folder in the root directory of your React project, named "public". In this folder, there is an index.html file.</a:t>
            </a:r>
          </a:p>
          <a:p>
            <a:pPr algn="just"/>
            <a:r>
              <a:rPr lang="en-US" sz="2800" dirty="0"/>
              <a:t>You'll notice a single &lt;div&gt; in the body of this file. This is where our React application will be rendered.</a:t>
            </a:r>
            <a:endParaRPr lang="en-GB" sz="2800" dirty="0"/>
          </a:p>
        </p:txBody>
      </p:sp>
    </p:spTree>
    <p:extLst>
      <p:ext uri="{BB962C8B-B14F-4D97-AF65-F5344CB8AC3E}">
        <p14:creationId xmlns:p14="http://schemas.microsoft.com/office/powerpoint/2010/main" val="229574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0018-D9CC-4527-B027-F9BD42C6F099}"/>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FB5128C-309B-4F58-AE11-0065BB435AA4}"/>
              </a:ext>
            </a:extLst>
          </p:cNvPr>
          <p:cNvSpPr>
            <a:spLocks noGrp="1"/>
          </p:cNvSpPr>
          <p:nvPr>
            <p:ph idx="1"/>
          </p:nvPr>
        </p:nvSpPr>
        <p:spPr/>
        <p:txBody>
          <a:bodyPr>
            <a:noAutofit/>
          </a:bodyPr>
          <a:lstStyle/>
          <a:p>
            <a:pPr algn="just"/>
            <a:r>
              <a:rPr lang="en-US" dirty="0"/>
              <a:t>Display a paragraph inside an element with the id of "root":</a:t>
            </a:r>
          </a:p>
          <a:p>
            <a:pPr algn="just"/>
            <a:r>
              <a:rPr lang="en-GB" dirty="0" err="1"/>
              <a:t>ReactDOM.render</a:t>
            </a:r>
            <a:r>
              <a:rPr lang="en-GB" dirty="0"/>
              <a:t>(&lt;p&gt;Hello&lt;/p&gt;, </a:t>
            </a:r>
            <a:r>
              <a:rPr lang="en-GB" dirty="0" err="1"/>
              <a:t>document.getElementById</a:t>
            </a:r>
            <a:r>
              <a:rPr lang="en-GB" dirty="0"/>
              <a:t>('root’));</a:t>
            </a:r>
          </a:p>
          <a:p>
            <a:pPr algn="just"/>
            <a:r>
              <a:rPr lang="en-US" dirty="0"/>
              <a:t>The result is displayed in the &lt;div id="root"&gt; element:</a:t>
            </a:r>
          </a:p>
          <a:p>
            <a:pPr algn="just"/>
            <a:r>
              <a:rPr lang="en-US" dirty="0"/>
              <a:t>&lt;body&gt;</a:t>
            </a:r>
          </a:p>
          <a:p>
            <a:pPr algn="just"/>
            <a:r>
              <a:rPr lang="en-US" dirty="0"/>
              <a:t>  &lt;div id="root"&gt;&lt;/div&gt;</a:t>
            </a:r>
          </a:p>
          <a:p>
            <a:pPr algn="just"/>
            <a:r>
              <a:rPr lang="en-US" dirty="0"/>
              <a:t>&lt;/body&gt;</a:t>
            </a:r>
            <a:endParaRPr lang="en-GB" dirty="0"/>
          </a:p>
        </p:txBody>
      </p:sp>
    </p:spTree>
    <p:extLst>
      <p:ext uri="{BB962C8B-B14F-4D97-AF65-F5344CB8AC3E}">
        <p14:creationId xmlns:p14="http://schemas.microsoft.com/office/powerpoint/2010/main" val="1062750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0018-D9CC-4527-B027-F9BD42C6F099}"/>
              </a:ext>
            </a:extLst>
          </p:cNvPr>
          <p:cNvSpPr>
            <a:spLocks noGrp="1"/>
          </p:cNvSpPr>
          <p:nvPr>
            <p:ph type="title"/>
          </p:nvPr>
        </p:nvSpPr>
        <p:spPr/>
        <p:txBody>
          <a:bodyPr/>
          <a:lstStyle/>
          <a:p>
            <a:r>
              <a:rPr lang="en-GB" dirty="0"/>
              <a:t>The Root Node</a:t>
            </a:r>
          </a:p>
        </p:txBody>
      </p:sp>
      <p:sp>
        <p:nvSpPr>
          <p:cNvPr id="3" name="Content Placeholder 2">
            <a:extLst>
              <a:ext uri="{FF2B5EF4-FFF2-40B4-BE49-F238E27FC236}">
                <a16:creationId xmlns:a16="http://schemas.microsoft.com/office/drawing/2014/main" id="{7FB5128C-309B-4F58-AE11-0065BB435AA4}"/>
              </a:ext>
            </a:extLst>
          </p:cNvPr>
          <p:cNvSpPr>
            <a:spLocks noGrp="1"/>
          </p:cNvSpPr>
          <p:nvPr>
            <p:ph idx="1"/>
          </p:nvPr>
        </p:nvSpPr>
        <p:spPr/>
        <p:txBody>
          <a:bodyPr>
            <a:normAutofit/>
          </a:bodyPr>
          <a:lstStyle/>
          <a:p>
            <a:pPr algn="just"/>
            <a:r>
              <a:rPr lang="en-US" sz="2800" dirty="0"/>
              <a:t>The root node is the HTML element where you want to display the result.</a:t>
            </a:r>
          </a:p>
          <a:p>
            <a:pPr algn="just"/>
            <a:r>
              <a:rPr lang="en-US" sz="2800" dirty="0"/>
              <a:t>It is like a container for content managed by React.</a:t>
            </a:r>
          </a:p>
          <a:p>
            <a:pPr algn="just"/>
            <a:r>
              <a:rPr lang="en-US" sz="2800" dirty="0"/>
              <a:t>It does NOT have to be a &lt;div&gt; element and it does NOT have to have the id='root':</a:t>
            </a:r>
            <a:endParaRPr lang="en-GB" sz="2800" dirty="0"/>
          </a:p>
        </p:txBody>
      </p:sp>
    </p:spTree>
    <p:extLst>
      <p:ext uri="{BB962C8B-B14F-4D97-AF65-F5344CB8AC3E}">
        <p14:creationId xmlns:p14="http://schemas.microsoft.com/office/powerpoint/2010/main" val="60326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861D-5090-4E1E-8A41-E574494D2C2B}"/>
              </a:ext>
            </a:extLst>
          </p:cNvPr>
          <p:cNvSpPr>
            <a:spLocks noGrp="1"/>
          </p:cNvSpPr>
          <p:nvPr>
            <p:ph type="title"/>
          </p:nvPr>
        </p:nvSpPr>
        <p:spPr/>
        <p:txBody>
          <a:bodyPr/>
          <a:lstStyle/>
          <a:p>
            <a:r>
              <a:rPr lang="en-GB" dirty="0"/>
              <a:t>What is JSX?</a:t>
            </a:r>
          </a:p>
        </p:txBody>
      </p:sp>
      <p:sp>
        <p:nvSpPr>
          <p:cNvPr id="3" name="Content Placeholder 2">
            <a:extLst>
              <a:ext uri="{FF2B5EF4-FFF2-40B4-BE49-F238E27FC236}">
                <a16:creationId xmlns:a16="http://schemas.microsoft.com/office/drawing/2014/main" id="{E5004EB7-10A4-415D-90C6-05DFE06E8BBC}"/>
              </a:ext>
            </a:extLst>
          </p:cNvPr>
          <p:cNvSpPr>
            <a:spLocks noGrp="1"/>
          </p:cNvSpPr>
          <p:nvPr>
            <p:ph idx="1"/>
          </p:nvPr>
        </p:nvSpPr>
        <p:spPr/>
        <p:txBody>
          <a:bodyPr>
            <a:normAutofit/>
          </a:bodyPr>
          <a:lstStyle/>
          <a:p>
            <a:pPr algn="just"/>
            <a:r>
              <a:rPr lang="en-US" sz="2800" dirty="0"/>
              <a:t>JSX stands for </a:t>
            </a:r>
            <a:r>
              <a:rPr lang="en-US" sz="2800" dirty="0">
                <a:solidFill>
                  <a:srgbClr val="FF0000"/>
                </a:solidFill>
              </a:rPr>
              <a:t>JavaScript XML.</a:t>
            </a:r>
          </a:p>
          <a:p>
            <a:pPr algn="just"/>
            <a:r>
              <a:rPr lang="en-US" sz="2800" dirty="0"/>
              <a:t>JSX allows us to write </a:t>
            </a:r>
            <a:r>
              <a:rPr lang="en-US" sz="2800" dirty="0">
                <a:solidFill>
                  <a:srgbClr val="FF0000"/>
                </a:solidFill>
              </a:rPr>
              <a:t>HTML in React</a:t>
            </a:r>
            <a:r>
              <a:rPr lang="en-US" sz="2800" dirty="0"/>
              <a:t>.</a:t>
            </a:r>
          </a:p>
          <a:p>
            <a:pPr algn="just"/>
            <a:r>
              <a:rPr lang="en-US" sz="2800" dirty="0"/>
              <a:t>JSX makes it easier to </a:t>
            </a:r>
            <a:r>
              <a:rPr lang="en-US" sz="2800" dirty="0">
                <a:solidFill>
                  <a:srgbClr val="FF0000"/>
                </a:solidFill>
              </a:rPr>
              <a:t>write and add HTML in React.</a:t>
            </a:r>
            <a:endParaRPr lang="en-GB" sz="2800" dirty="0">
              <a:solidFill>
                <a:srgbClr val="FF0000"/>
              </a:solidFill>
            </a:endParaRPr>
          </a:p>
        </p:txBody>
      </p:sp>
    </p:spTree>
    <p:extLst>
      <p:ext uri="{BB962C8B-B14F-4D97-AF65-F5344CB8AC3E}">
        <p14:creationId xmlns:p14="http://schemas.microsoft.com/office/powerpoint/2010/main" val="1411547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02FD-7606-40F8-8D9D-ADBF6CD11ABF}"/>
              </a:ext>
            </a:extLst>
          </p:cNvPr>
          <p:cNvSpPr>
            <a:spLocks noGrp="1"/>
          </p:cNvSpPr>
          <p:nvPr>
            <p:ph type="title"/>
          </p:nvPr>
        </p:nvSpPr>
        <p:spPr/>
        <p:txBody>
          <a:bodyPr/>
          <a:lstStyle/>
          <a:p>
            <a:r>
              <a:rPr lang="en-GB" dirty="0"/>
              <a:t>Coding JSX</a:t>
            </a:r>
          </a:p>
        </p:txBody>
      </p:sp>
      <p:sp>
        <p:nvSpPr>
          <p:cNvPr id="3" name="Content Placeholder 2">
            <a:extLst>
              <a:ext uri="{FF2B5EF4-FFF2-40B4-BE49-F238E27FC236}">
                <a16:creationId xmlns:a16="http://schemas.microsoft.com/office/drawing/2014/main" id="{7EF6B11E-BC5A-48C5-957A-067F3078052C}"/>
              </a:ext>
            </a:extLst>
          </p:cNvPr>
          <p:cNvSpPr>
            <a:spLocks noGrp="1"/>
          </p:cNvSpPr>
          <p:nvPr>
            <p:ph idx="1"/>
          </p:nvPr>
        </p:nvSpPr>
        <p:spPr/>
        <p:txBody>
          <a:bodyPr>
            <a:normAutofit/>
          </a:bodyPr>
          <a:lstStyle/>
          <a:p>
            <a:pPr algn="just"/>
            <a:r>
              <a:rPr lang="en-US" sz="2800" dirty="0"/>
              <a:t>JSX allows us to write HTML elements in JavaScript and place them in the DOM without any </a:t>
            </a:r>
            <a:r>
              <a:rPr lang="en-US" sz="2800" dirty="0" err="1">
                <a:solidFill>
                  <a:srgbClr val="FF0000"/>
                </a:solidFill>
              </a:rPr>
              <a:t>createElement</a:t>
            </a:r>
            <a:r>
              <a:rPr lang="en-US" sz="2800" dirty="0">
                <a:solidFill>
                  <a:srgbClr val="FF0000"/>
                </a:solidFill>
              </a:rPr>
              <a:t>()  and/or </a:t>
            </a:r>
            <a:r>
              <a:rPr lang="en-US" sz="2800" dirty="0" err="1">
                <a:solidFill>
                  <a:srgbClr val="FF0000"/>
                </a:solidFill>
              </a:rPr>
              <a:t>appendChild</a:t>
            </a:r>
            <a:r>
              <a:rPr lang="en-US" sz="2800" dirty="0">
                <a:solidFill>
                  <a:srgbClr val="FF0000"/>
                </a:solidFill>
              </a:rPr>
              <a:t>() methods.</a:t>
            </a:r>
          </a:p>
          <a:p>
            <a:pPr algn="just"/>
            <a:r>
              <a:rPr lang="en-US" sz="2800" dirty="0"/>
              <a:t>JSX converts </a:t>
            </a:r>
            <a:r>
              <a:rPr lang="en-US" sz="2800" dirty="0">
                <a:solidFill>
                  <a:srgbClr val="FF0000"/>
                </a:solidFill>
              </a:rPr>
              <a:t>HTML tags into react elements.</a:t>
            </a:r>
          </a:p>
          <a:p>
            <a:pPr algn="just"/>
            <a:r>
              <a:rPr lang="en-US" sz="2800" dirty="0"/>
              <a:t>You are not required to use JSX, but JSX makes it easier to write React applications.</a:t>
            </a:r>
            <a:endParaRPr lang="en-GB" sz="2800" dirty="0"/>
          </a:p>
        </p:txBody>
      </p:sp>
    </p:spTree>
    <p:extLst>
      <p:ext uri="{BB962C8B-B14F-4D97-AF65-F5344CB8AC3E}">
        <p14:creationId xmlns:p14="http://schemas.microsoft.com/office/powerpoint/2010/main" val="1042580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99D9-743D-4396-BED6-D98F8CB9F28F}"/>
              </a:ext>
            </a:extLst>
          </p:cNvPr>
          <p:cNvSpPr>
            <a:spLocks noGrp="1"/>
          </p:cNvSpPr>
          <p:nvPr>
            <p:ph type="title"/>
          </p:nvPr>
        </p:nvSpPr>
        <p:spPr/>
        <p:txBody>
          <a:bodyPr/>
          <a:lstStyle/>
          <a:p>
            <a:r>
              <a:rPr lang="en-GB" dirty="0"/>
              <a:t>Expressions in JSX</a:t>
            </a:r>
          </a:p>
        </p:txBody>
      </p:sp>
      <p:sp>
        <p:nvSpPr>
          <p:cNvPr id="3" name="Content Placeholder 2">
            <a:extLst>
              <a:ext uri="{FF2B5EF4-FFF2-40B4-BE49-F238E27FC236}">
                <a16:creationId xmlns:a16="http://schemas.microsoft.com/office/drawing/2014/main" id="{989D849D-E85F-48DA-83B8-5447E07DADDB}"/>
              </a:ext>
            </a:extLst>
          </p:cNvPr>
          <p:cNvSpPr>
            <a:spLocks noGrp="1"/>
          </p:cNvSpPr>
          <p:nvPr>
            <p:ph idx="1"/>
          </p:nvPr>
        </p:nvSpPr>
        <p:spPr/>
        <p:txBody>
          <a:bodyPr>
            <a:normAutofit/>
          </a:bodyPr>
          <a:lstStyle/>
          <a:p>
            <a:pPr algn="just"/>
            <a:r>
              <a:rPr lang="en-US" sz="2800" dirty="0"/>
              <a:t>With JSX you can write expressions inside curly braces { }.</a:t>
            </a:r>
          </a:p>
          <a:p>
            <a:pPr algn="just"/>
            <a:r>
              <a:rPr lang="en-US" sz="2800" dirty="0"/>
              <a:t>The expression can be a React variable, or property, or any other valid JavaScript expression. JSX will execute the expression and return the result</a:t>
            </a:r>
            <a:endParaRPr lang="en-GB" sz="2800" dirty="0"/>
          </a:p>
        </p:txBody>
      </p:sp>
    </p:spTree>
    <p:extLst>
      <p:ext uri="{BB962C8B-B14F-4D97-AF65-F5344CB8AC3E}">
        <p14:creationId xmlns:p14="http://schemas.microsoft.com/office/powerpoint/2010/main" val="2871756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EDE0-AA21-4F66-ADE1-B757903994DB}"/>
              </a:ext>
            </a:extLst>
          </p:cNvPr>
          <p:cNvSpPr>
            <a:spLocks noGrp="1"/>
          </p:cNvSpPr>
          <p:nvPr>
            <p:ph type="title"/>
          </p:nvPr>
        </p:nvSpPr>
        <p:spPr/>
        <p:txBody>
          <a:bodyPr/>
          <a:lstStyle/>
          <a:p>
            <a:r>
              <a:rPr lang="en-GB" dirty="0"/>
              <a:t>React Components</a:t>
            </a:r>
          </a:p>
        </p:txBody>
      </p:sp>
      <p:sp>
        <p:nvSpPr>
          <p:cNvPr id="3" name="Content Placeholder 2">
            <a:extLst>
              <a:ext uri="{FF2B5EF4-FFF2-40B4-BE49-F238E27FC236}">
                <a16:creationId xmlns:a16="http://schemas.microsoft.com/office/drawing/2014/main" id="{02464409-286B-426E-B63C-2CED5D13B6EC}"/>
              </a:ext>
            </a:extLst>
          </p:cNvPr>
          <p:cNvSpPr>
            <a:spLocks noGrp="1"/>
          </p:cNvSpPr>
          <p:nvPr>
            <p:ph idx="1"/>
          </p:nvPr>
        </p:nvSpPr>
        <p:spPr/>
        <p:txBody>
          <a:bodyPr>
            <a:noAutofit/>
          </a:bodyPr>
          <a:lstStyle/>
          <a:p>
            <a:pPr algn="just"/>
            <a:r>
              <a:rPr lang="en-US" sz="2700" dirty="0"/>
              <a:t>Components are like functions that return HTML elements.</a:t>
            </a:r>
          </a:p>
          <a:p>
            <a:pPr algn="just"/>
            <a:r>
              <a:rPr lang="en-US" sz="2700" dirty="0"/>
              <a:t>Components are independent and reusable bits of code. They serve the same purpose as JavaScript functions, but work in isolation and return HTML.</a:t>
            </a:r>
          </a:p>
          <a:p>
            <a:pPr algn="just"/>
            <a:r>
              <a:rPr lang="en-US" sz="2700" dirty="0"/>
              <a:t>Components come in two types, Class components and Function components.</a:t>
            </a:r>
            <a:endParaRPr lang="en-GB" sz="2700" dirty="0"/>
          </a:p>
        </p:txBody>
      </p:sp>
    </p:spTree>
    <p:extLst>
      <p:ext uri="{BB962C8B-B14F-4D97-AF65-F5344CB8AC3E}">
        <p14:creationId xmlns:p14="http://schemas.microsoft.com/office/powerpoint/2010/main" val="659941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6B9B-B7C1-47C4-A8A9-D29B4D2D2FE7}"/>
              </a:ext>
            </a:extLst>
          </p:cNvPr>
          <p:cNvSpPr>
            <a:spLocks noGrp="1"/>
          </p:cNvSpPr>
          <p:nvPr>
            <p:ph type="title"/>
          </p:nvPr>
        </p:nvSpPr>
        <p:spPr/>
        <p:txBody>
          <a:bodyPr/>
          <a:lstStyle/>
          <a:p>
            <a:r>
              <a:rPr lang="en-GB" dirty="0"/>
              <a:t>Create Your First Component</a:t>
            </a:r>
          </a:p>
        </p:txBody>
      </p:sp>
      <p:sp>
        <p:nvSpPr>
          <p:cNvPr id="3" name="Content Placeholder 2">
            <a:extLst>
              <a:ext uri="{FF2B5EF4-FFF2-40B4-BE49-F238E27FC236}">
                <a16:creationId xmlns:a16="http://schemas.microsoft.com/office/drawing/2014/main" id="{D3AD19AF-3CBF-4D9B-A2FA-1A2F7CAFD1D3}"/>
              </a:ext>
            </a:extLst>
          </p:cNvPr>
          <p:cNvSpPr>
            <a:spLocks noGrp="1"/>
          </p:cNvSpPr>
          <p:nvPr>
            <p:ph idx="1"/>
          </p:nvPr>
        </p:nvSpPr>
        <p:spPr/>
        <p:txBody>
          <a:bodyPr>
            <a:noAutofit/>
          </a:bodyPr>
          <a:lstStyle/>
          <a:p>
            <a:pPr algn="just"/>
            <a:r>
              <a:rPr lang="en-US" dirty="0"/>
              <a:t>When creating a React component, the component's name MUST start with an upper case letter.</a:t>
            </a:r>
          </a:p>
          <a:p>
            <a:pPr algn="just"/>
            <a:r>
              <a:rPr lang="en-US" dirty="0"/>
              <a:t>A class component must include the extends </a:t>
            </a:r>
            <a:r>
              <a:rPr lang="en-US" dirty="0" err="1"/>
              <a:t>React.Component</a:t>
            </a:r>
            <a:r>
              <a:rPr lang="en-US" dirty="0"/>
              <a:t> statement. This statement creates an inheritance to </a:t>
            </a:r>
            <a:r>
              <a:rPr lang="en-US" dirty="0" err="1"/>
              <a:t>React.Component</a:t>
            </a:r>
            <a:r>
              <a:rPr lang="en-US" dirty="0"/>
              <a:t>, and gives your component access to </a:t>
            </a:r>
            <a:r>
              <a:rPr lang="en-US" dirty="0" err="1"/>
              <a:t>React.Component's</a:t>
            </a:r>
            <a:r>
              <a:rPr lang="en-US" dirty="0"/>
              <a:t> functions.</a:t>
            </a:r>
          </a:p>
          <a:p>
            <a:pPr algn="just"/>
            <a:r>
              <a:rPr lang="en-US" dirty="0"/>
              <a:t>The component also requires a render() method, this method returns HTML.</a:t>
            </a:r>
            <a:endParaRPr lang="en-GB" dirty="0"/>
          </a:p>
        </p:txBody>
      </p:sp>
    </p:spTree>
    <p:extLst>
      <p:ext uri="{BB962C8B-B14F-4D97-AF65-F5344CB8AC3E}">
        <p14:creationId xmlns:p14="http://schemas.microsoft.com/office/powerpoint/2010/main" val="2222733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953C-5FC5-46C5-B7BA-52F65F4161FD}"/>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BBDE9D67-D47A-486C-BD19-CF518E4E50FC}"/>
              </a:ext>
            </a:extLst>
          </p:cNvPr>
          <p:cNvSpPr>
            <a:spLocks noGrp="1"/>
          </p:cNvSpPr>
          <p:nvPr>
            <p:ph idx="1"/>
          </p:nvPr>
        </p:nvSpPr>
        <p:spPr/>
        <p:txBody>
          <a:bodyPr>
            <a:normAutofit/>
          </a:bodyPr>
          <a:lstStyle/>
          <a:p>
            <a:pPr marL="0" indent="0">
              <a:buNone/>
            </a:pPr>
            <a:r>
              <a:rPr lang="en-US" dirty="0"/>
              <a:t>Create a Class component called Car</a:t>
            </a:r>
          </a:p>
          <a:p>
            <a:pPr marL="0" indent="0">
              <a:buNone/>
            </a:pPr>
            <a:r>
              <a:rPr lang="en-US" dirty="0"/>
              <a:t>class </a:t>
            </a:r>
            <a:r>
              <a:rPr lang="en-US" dirty="0">
                <a:solidFill>
                  <a:srgbClr val="FF0000"/>
                </a:solidFill>
              </a:rPr>
              <a:t>Car</a:t>
            </a:r>
            <a:r>
              <a:rPr lang="en-US" dirty="0"/>
              <a:t> extends </a:t>
            </a:r>
            <a:r>
              <a:rPr lang="en-US" dirty="0" err="1"/>
              <a:t>React.Component</a:t>
            </a:r>
            <a:endParaRPr lang="en-US" dirty="0"/>
          </a:p>
          <a:p>
            <a:pPr marL="0" indent="0">
              <a:buNone/>
            </a:pPr>
            <a:r>
              <a:rPr lang="en-US" dirty="0"/>
              <a:t> {</a:t>
            </a:r>
          </a:p>
          <a:p>
            <a:pPr marL="0" indent="0">
              <a:buNone/>
            </a:pPr>
            <a:r>
              <a:rPr lang="en-US" dirty="0"/>
              <a:t>  render() {</a:t>
            </a:r>
          </a:p>
          <a:p>
            <a:pPr marL="0" indent="0">
              <a:buNone/>
            </a:pPr>
            <a:r>
              <a:rPr lang="en-US" dirty="0"/>
              <a:t>    return &lt;h2&gt;Hi, I am a Car!&lt;/h2&gt;;</a:t>
            </a:r>
          </a:p>
          <a:p>
            <a:pPr marL="0" indent="0">
              <a:buNone/>
            </a:pPr>
            <a:r>
              <a:rPr lang="en-US" dirty="0"/>
              <a:t>  }</a:t>
            </a:r>
          </a:p>
          <a:p>
            <a:pPr marL="0" indent="0">
              <a:buNone/>
            </a:pPr>
            <a:r>
              <a:rPr lang="en-US" dirty="0"/>
              <a:t>}</a:t>
            </a:r>
            <a:endParaRPr lang="en-GB" dirty="0"/>
          </a:p>
        </p:txBody>
      </p:sp>
    </p:spTree>
    <p:extLst>
      <p:ext uri="{BB962C8B-B14F-4D97-AF65-F5344CB8AC3E}">
        <p14:creationId xmlns:p14="http://schemas.microsoft.com/office/powerpoint/2010/main" val="2936577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7D35-9D0D-4D36-BE7C-F506F896A4E2}"/>
              </a:ext>
            </a:extLst>
          </p:cNvPr>
          <p:cNvSpPr>
            <a:spLocks noGrp="1"/>
          </p:cNvSpPr>
          <p:nvPr>
            <p:ph type="title"/>
          </p:nvPr>
        </p:nvSpPr>
        <p:spPr/>
        <p:txBody>
          <a:bodyPr/>
          <a:lstStyle/>
          <a:p>
            <a:r>
              <a:rPr lang="en-GB" dirty="0"/>
              <a:t>Function Component</a:t>
            </a:r>
          </a:p>
        </p:txBody>
      </p:sp>
      <p:sp>
        <p:nvSpPr>
          <p:cNvPr id="3" name="Content Placeholder 2">
            <a:extLst>
              <a:ext uri="{FF2B5EF4-FFF2-40B4-BE49-F238E27FC236}">
                <a16:creationId xmlns:a16="http://schemas.microsoft.com/office/drawing/2014/main" id="{237FE505-AB60-43C6-86AA-B47592A204C5}"/>
              </a:ext>
            </a:extLst>
          </p:cNvPr>
          <p:cNvSpPr>
            <a:spLocks noGrp="1"/>
          </p:cNvSpPr>
          <p:nvPr>
            <p:ph idx="1"/>
          </p:nvPr>
        </p:nvSpPr>
        <p:spPr>
          <a:xfrm>
            <a:off x="998592" y="1878870"/>
            <a:ext cx="7146816" cy="3866167"/>
          </a:xfrm>
        </p:spPr>
        <p:txBody>
          <a:bodyPr>
            <a:normAutofit/>
          </a:bodyPr>
          <a:lstStyle/>
          <a:p>
            <a:pPr marL="0" indent="0" algn="ctr">
              <a:buNone/>
            </a:pPr>
            <a:r>
              <a:rPr lang="en-US" sz="2800" dirty="0"/>
              <a:t>A Function component also returns HTML, and behaves much the same way as a Class component, but Function components can be written using much less code, are easier to understand.</a:t>
            </a:r>
            <a:endParaRPr lang="en-GB" sz="2800" dirty="0"/>
          </a:p>
        </p:txBody>
      </p:sp>
    </p:spTree>
    <p:extLst>
      <p:ext uri="{BB962C8B-B14F-4D97-AF65-F5344CB8AC3E}">
        <p14:creationId xmlns:p14="http://schemas.microsoft.com/office/powerpoint/2010/main" val="891827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B010-200B-486E-9B4C-12FD90D495E5}"/>
              </a:ext>
            </a:extLst>
          </p:cNvPr>
          <p:cNvSpPr>
            <a:spLocks noGrp="1"/>
          </p:cNvSpPr>
          <p:nvPr>
            <p:ph type="title"/>
          </p:nvPr>
        </p:nvSpPr>
        <p:spPr/>
        <p:txBody>
          <a:bodyPr/>
          <a:lstStyle/>
          <a:p>
            <a:r>
              <a:rPr lang="en-GB" dirty="0"/>
              <a:t>Virtual DOM</a:t>
            </a:r>
          </a:p>
        </p:txBody>
      </p:sp>
      <p:sp>
        <p:nvSpPr>
          <p:cNvPr id="3" name="Content Placeholder 2">
            <a:extLst>
              <a:ext uri="{FF2B5EF4-FFF2-40B4-BE49-F238E27FC236}">
                <a16:creationId xmlns:a16="http://schemas.microsoft.com/office/drawing/2014/main" id="{EDD16009-516C-44CC-961C-B71D8C36DA6A}"/>
              </a:ext>
            </a:extLst>
          </p:cNvPr>
          <p:cNvSpPr>
            <a:spLocks noGrp="1"/>
          </p:cNvSpPr>
          <p:nvPr>
            <p:ph idx="1"/>
          </p:nvPr>
        </p:nvSpPr>
        <p:spPr/>
        <p:txBody>
          <a:bodyPr>
            <a:noAutofit/>
          </a:bodyPr>
          <a:lstStyle/>
          <a:p>
            <a:pPr algn="just"/>
            <a:r>
              <a:rPr lang="en-US" sz="2800" dirty="0"/>
              <a:t>Another notable feature is the use of a virtual Document Object Model, or virtual DOM. </a:t>
            </a:r>
          </a:p>
          <a:p>
            <a:pPr algn="just"/>
            <a:r>
              <a:rPr lang="en-US" sz="2800" dirty="0"/>
              <a:t>React creates an in-memory data-structure cache, computes the resulting differences, and then updates the browser's displayed DOM efficiently. This process is called reconciliation. </a:t>
            </a:r>
          </a:p>
          <a:p>
            <a:pPr algn="just"/>
            <a:endParaRPr lang="en-GB" sz="2800" dirty="0"/>
          </a:p>
        </p:txBody>
      </p:sp>
    </p:spTree>
    <p:extLst>
      <p:ext uri="{BB962C8B-B14F-4D97-AF65-F5344CB8AC3E}">
        <p14:creationId xmlns:p14="http://schemas.microsoft.com/office/powerpoint/2010/main" val="593154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FDD-5AE3-4D54-82CC-AC19490EFE73}"/>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993C1EF2-1F32-4B9A-A2B5-A60C5771F010}"/>
              </a:ext>
            </a:extLst>
          </p:cNvPr>
          <p:cNvSpPr>
            <a:spLocks noGrp="1"/>
          </p:cNvSpPr>
          <p:nvPr>
            <p:ph idx="1"/>
          </p:nvPr>
        </p:nvSpPr>
        <p:spPr/>
        <p:txBody>
          <a:bodyPr/>
          <a:lstStyle/>
          <a:p>
            <a:pPr marL="0" indent="0">
              <a:buNone/>
            </a:pPr>
            <a:r>
              <a:rPr lang="en-US" dirty="0"/>
              <a:t>Create a Function component called Car</a:t>
            </a:r>
          </a:p>
          <a:p>
            <a:pPr marL="0" indent="0">
              <a:buNone/>
            </a:pPr>
            <a:r>
              <a:rPr lang="en-US" dirty="0"/>
              <a:t>function Car() </a:t>
            </a:r>
          </a:p>
          <a:p>
            <a:pPr marL="0" indent="0">
              <a:buNone/>
            </a:pPr>
            <a:r>
              <a:rPr lang="en-US" dirty="0"/>
              <a:t>{</a:t>
            </a:r>
          </a:p>
          <a:p>
            <a:pPr marL="0" indent="0">
              <a:buNone/>
            </a:pPr>
            <a:r>
              <a:rPr lang="en-US" dirty="0"/>
              <a:t>  return &lt;h2&gt;Hi, I am a Car!&lt;/h2&gt;;</a:t>
            </a:r>
          </a:p>
          <a:p>
            <a:pPr marL="0" indent="0">
              <a:buNone/>
            </a:pPr>
            <a:r>
              <a:rPr lang="en-US" dirty="0"/>
              <a:t>}</a:t>
            </a:r>
            <a:endParaRPr lang="en-GB" dirty="0"/>
          </a:p>
        </p:txBody>
      </p:sp>
    </p:spTree>
    <p:extLst>
      <p:ext uri="{BB962C8B-B14F-4D97-AF65-F5344CB8AC3E}">
        <p14:creationId xmlns:p14="http://schemas.microsoft.com/office/powerpoint/2010/main" val="1754820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AF5D-4B23-4E74-9A8A-00A8C16CF816}"/>
              </a:ext>
            </a:extLst>
          </p:cNvPr>
          <p:cNvSpPr>
            <a:spLocks noGrp="1"/>
          </p:cNvSpPr>
          <p:nvPr>
            <p:ph type="title"/>
          </p:nvPr>
        </p:nvSpPr>
        <p:spPr/>
        <p:txBody>
          <a:bodyPr/>
          <a:lstStyle/>
          <a:p>
            <a:r>
              <a:rPr lang="en-GB" dirty="0"/>
              <a:t>Rendering a Component</a:t>
            </a:r>
          </a:p>
        </p:txBody>
      </p:sp>
      <p:sp>
        <p:nvSpPr>
          <p:cNvPr id="3" name="Content Placeholder 2">
            <a:extLst>
              <a:ext uri="{FF2B5EF4-FFF2-40B4-BE49-F238E27FC236}">
                <a16:creationId xmlns:a16="http://schemas.microsoft.com/office/drawing/2014/main" id="{9BBDD1DF-4CBE-43B8-81B7-A56CD33961AF}"/>
              </a:ext>
            </a:extLst>
          </p:cNvPr>
          <p:cNvSpPr>
            <a:spLocks noGrp="1"/>
          </p:cNvSpPr>
          <p:nvPr>
            <p:ph idx="1"/>
          </p:nvPr>
        </p:nvSpPr>
        <p:spPr/>
        <p:txBody>
          <a:bodyPr>
            <a:normAutofit/>
          </a:bodyPr>
          <a:lstStyle/>
          <a:p>
            <a:pPr algn="just"/>
            <a:r>
              <a:rPr lang="en-US" sz="2800" dirty="0"/>
              <a:t>Now your React application has a component called Car, which returns an &lt;h2&gt; element.</a:t>
            </a:r>
          </a:p>
          <a:p>
            <a:pPr algn="just"/>
            <a:r>
              <a:rPr lang="en-US" sz="2800" dirty="0"/>
              <a:t>To use this component in your application, use similar syntax as normal HTML: &lt;Car /&gt;</a:t>
            </a:r>
            <a:endParaRPr lang="en-GB" sz="2800" dirty="0"/>
          </a:p>
        </p:txBody>
      </p:sp>
    </p:spTree>
    <p:extLst>
      <p:ext uri="{BB962C8B-B14F-4D97-AF65-F5344CB8AC3E}">
        <p14:creationId xmlns:p14="http://schemas.microsoft.com/office/powerpoint/2010/main" val="1222086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FEED-8F39-4CE6-80D4-0CABFC3F32FD}"/>
              </a:ext>
            </a:extLst>
          </p:cNvPr>
          <p:cNvSpPr>
            <a:spLocks noGrp="1"/>
          </p:cNvSpPr>
          <p:nvPr>
            <p:ph type="title"/>
          </p:nvPr>
        </p:nvSpPr>
        <p:spPr/>
        <p:txBody>
          <a:bodyPr/>
          <a:lstStyle/>
          <a:p>
            <a:r>
              <a:rPr lang="en-US" dirty="0"/>
              <a:t>Why Should You Use React?</a:t>
            </a:r>
            <a:endParaRPr lang="en-GB" dirty="0"/>
          </a:p>
        </p:txBody>
      </p:sp>
      <p:sp>
        <p:nvSpPr>
          <p:cNvPr id="3" name="Content Placeholder 2">
            <a:extLst>
              <a:ext uri="{FF2B5EF4-FFF2-40B4-BE49-F238E27FC236}">
                <a16:creationId xmlns:a16="http://schemas.microsoft.com/office/drawing/2014/main" id="{3224705E-7BFE-4390-B5CC-1898F74344C2}"/>
              </a:ext>
            </a:extLst>
          </p:cNvPr>
          <p:cNvSpPr>
            <a:spLocks noGrp="1"/>
          </p:cNvSpPr>
          <p:nvPr>
            <p:ph idx="1"/>
          </p:nvPr>
        </p:nvSpPr>
        <p:spPr/>
        <p:txBody>
          <a:bodyPr>
            <a:normAutofit fontScale="92500" lnSpcReduction="10000"/>
          </a:bodyPr>
          <a:lstStyle/>
          <a:p>
            <a:pPr algn="just"/>
            <a:r>
              <a:rPr lang="en-GB" dirty="0"/>
              <a:t>React is Flexible:</a:t>
            </a:r>
          </a:p>
          <a:p>
            <a:pPr algn="just"/>
            <a:r>
              <a:rPr lang="en-US" dirty="0"/>
              <a:t>React is remarkably flexible. Once you have learned it, you can use it on a vast variety of platforms to build quality user interfaces. React is a library, NOT a framework. Its library approach has allowed React to evolve into such a remarkable tool.</a:t>
            </a:r>
          </a:p>
          <a:p>
            <a:pPr algn="just"/>
            <a:r>
              <a:rPr lang="en-US" dirty="0"/>
              <a:t>React was created with a single focus: to create components for web applications. A React component can be anything in your web application like a Button, Text, Label, or Grid.</a:t>
            </a:r>
            <a:endParaRPr lang="en-GB" dirty="0"/>
          </a:p>
        </p:txBody>
      </p:sp>
    </p:spTree>
    <p:extLst>
      <p:ext uri="{BB962C8B-B14F-4D97-AF65-F5344CB8AC3E}">
        <p14:creationId xmlns:p14="http://schemas.microsoft.com/office/powerpoint/2010/main" val="2822162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592B-FE71-4719-901E-541FEFD257C3}"/>
              </a:ext>
            </a:extLst>
          </p:cNvPr>
          <p:cNvSpPr>
            <a:spLocks noGrp="1"/>
          </p:cNvSpPr>
          <p:nvPr>
            <p:ph type="title"/>
          </p:nvPr>
        </p:nvSpPr>
        <p:spPr/>
        <p:txBody>
          <a:bodyPr/>
          <a:lstStyle/>
          <a:p>
            <a:r>
              <a:rPr lang="en-US" dirty="0"/>
              <a:t>React Has a Great Developer Experience</a:t>
            </a:r>
            <a:endParaRPr lang="en-GB" dirty="0"/>
          </a:p>
        </p:txBody>
      </p:sp>
      <p:sp>
        <p:nvSpPr>
          <p:cNvPr id="3" name="Content Placeholder 2">
            <a:extLst>
              <a:ext uri="{FF2B5EF4-FFF2-40B4-BE49-F238E27FC236}">
                <a16:creationId xmlns:a16="http://schemas.microsoft.com/office/drawing/2014/main" id="{A49F9196-7F7A-4991-87DD-EC1A9176C669}"/>
              </a:ext>
            </a:extLst>
          </p:cNvPr>
          <p:cNvSpPr>
            <a:spLocks noGrp="1"/>
          </p:cNvSpPr>
          <p:nvPr>
            <p:ph idx="1"/>
          </p:nvPr>
        </p:nvSpPr>
        <p:spPr/>
        <p:txBody>
          <a:bodyPr>
            <a:normAutofit/>
          </a:bodyPr>
          <a:lstStyle/>
          <a:p>
            <a:pPr algn="just"/>
            <a:r>
              <a:rPr lang="en-US" sz="2800" dirty="0"/>
              <a:t>You will fall in love with React when they start coding in it. Rapid development and </a:t>
            </a:r>
            <a:r>
              <a:rPr lang="en-US" sz="2800" dirty="0" err="1"/>
              <a:t>React's</a:t>
            </a:r>
            <a:r>
              <a:rPr lang="en-US" sz="2800" dirty="0"/>
              <a:t> small API combined creates a fantastic developer experience.</a:t>
            </a:r>
          </a:p>
          <a:p>
            <a:pPr algn="just"/>
            <a:r>
              <a:rPr lang="en-US" sz="2800" dirty="0" err="1"/>
              <a:t>React's</a:t>
            </a:r>
            <a:r>
              <a:rPr lang="en-US" sz="2800" dirty="0"/>
              <a:t> API is very simple to learn. It has very few concepts to learn.</a:t>
            </a:r>
            <a:endParaRPr lang="en-GB" sz="2800" dirty="0"/>
          </a:p>
        </p:txBody>
      </p:sp>
    </p:spTree>
    <p:extLst>
      <p:ext uri="{BB962C8B-B14F-4D97-AF65-F5344CB8AC3E}">
        <p14:creationId xmlns:p14="http://schemas.microsoft.com/office/powerpoint/2010/main" val="1825483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D01E-76E0-4452-9964-D7784FAEDBA3}"/>
              </a:ext>
            </a:extLst>
          </p:cNvPr>
          <p:cNvSpPr>
            <a:spLocks noGrp="1"/>
          </p:cNvSpPr>
          <p:nvPr>
            <p:ph type="title"/>
          </p:nvPr>
        </p:nvSpPr>
        <p:spPr/>
        <p:txBody>
          <a:bodyPr>
            <a:normAutofit/>
          </a:bodyPr>
          <a:lstStyle/>
          <a:p>
            <a:r>
              <a:rPr lang="en-US" sz="3200" dirty="0"/>
              <a:t>React Has Facebook's Support/Resources</a:t>
            </a:r>
            <a:endParaRPr lang="en-GB" sz="3200" dirty="0"/>
          </a:p>
        </p:txBody>
      </p:sp>
      <p:sp>
        <p:nvSpPr>
          <p:cNvPr id="3" name="Content Placeholder 2">
            <a:extLst>
              <a:ext uri="{FF2B5EF4-FFF2-40B4-BE49-F238E27FC236}">
                <a16:creationId xmlns:a16="http://schemas.microsoft.com/office/drawing/2014/main" id="{0DA5454A-238E-41CF-AC70-CE6DAD19A149}"/>
              </a:ext>
            </a:extLst>
          </p:cNvPr>
          <p:cNvSpPr>
            <a:spLocks noGrp="1"/>
          </p:cNvSpPr>
          <p:nvPr>
            <p:ph idx="1"/>
          </p:nvPr>
        </p:nvSpPr>
        <p:spPr>
          <a:xfrm>
            <a:off x="1068931" y="1732776"/>
            <a:ext cx="7006138" cy="4288198"/>
          </a:xfrm>
        </p:spPr>
        <p:txBody>
          <a:bodyPr/>
          <a:lstStyle/>
          <a:p>
            <a:pPr marL="0" indent="0" algn="ctr">
              <a:buNone/>
            </a:pPr>
            <a:r>
              <a:rPr lang="en-US" dirty="0"/>
              <a:t>React is heavily used in the Facebook app, website, and in Instagram. That's why Facebook is deeply committed to it. They use over 50k React components in their production environment. The top four React contributors on GitHub are full-time Facebook employees.</a:t>
            </a:r>
            <a:endParaRPr lang="en-GB" dirty="0"/>
          </a:p>
        </p:txBody>
      </p:sp>
    </p:spTree>
    <p:extLst>
      <p:ext uri="{BB962C8B-B14F-4D97-AF65-F5344CB8AC3E}">
        <p14:creationId xmlns:p14="http://schemas.microsoft.com/office/powerpoint/2010/main" val="4227106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605E-8F8B-4FD6-8E06-00B789643F92}"/>
              </a:ext>
            </a:extLst>
          </p:cNvPr>
          <p:cNvSpPr>
            <a:spLocks noGrp="1"/>
          </p:cNvSpPr>
          <p:nvPr>
            <p:ph type="title"/>
          </p:nvPr>
        </p:nvSpPr>
        <p:spPr/>
        <p:txBody>
          <a:bodyPr>
            <a:normAutofit fontScale="90000"/>
          </a:bodyPr>
          <a:lstStyle/>
          <a:p>
            <a:r>
              <a:rPr lang="en-US" dirty="0"/>
              <a:t>React Has Facebook's Support/Resources</a:t>
            </a:r>
            <a:endParaRPr lang="en-GB" dirty="0"/>
          </a:p>
        </p:txBody>
      </p:sp>
      <p:sp>
        <p:nvSpPr>
          <p:cNvPr id="3" name="Content Placeholder 2">
            <a:extLst>
              <a:ext uri="{FF2B5EF4-FFF2-40B4-BE49-F238E27FC236}">
                <a16:creationId xmlns:a16="http://schemas.microsoft.com/office/drawing/2014/main" id="{5C3E3346-B4B2-4101-BA27-FB2765A602CD}"/>
              </a:ext>
            </a:extLst>
          </p:cNvPr>
          <p:cNvSpPr>
            <a:spLocks noGrp="1"/>
          </p:cNvSpPr>
          <p:nvPr>
            <p:ph idx="1"/>
          </p:nvPr>
        </p:nvSpPr>
        <p:spPr/>
        <p:txBody>
          <a:bodyPr>
            <a:normAutofit/>
          </a:bodyPr>
          <a:lstStyle/>
          <a:p>
            <a:pPr algn="just"/>
            <a:r>
              <a:rPr lang="en-US" sz="2800" dirty="0"/>
              <a:t>Also, the React team maintains a blog that consistently gives you details for each release.</a:t>
            </a:r>
          </a:p>
          <a:p>
            <a:pPr algn="just"/>
            <a:r>
              <a:rPr lang="en-US" sz="2800" dirty="0"/>
              <a:t>Because of the deep commitment by Facebook to React in production, when breaking change occur in React, Facebook consistently provides </a:t>
            </a:r>
            <a:r>
              <a:rPr lang="en-US" sz="2800" dirty="0" err="1"/>
              <a:t>Codemod</a:t>
            </a:r>
            <a:r>
              <a:rPr lang="en-US" sz="2800" dirty="0"/>
              <a:t> that automates the change.</a:t>
            </a:r>
            <a:endParaRPr lang="en-GB" sz="2800" dirty="0"/>
          </a:p>
        </p:txBody>
      </p:sp>
    </p:spTree>
    <p:extLst>
      <p:ext uri="{BB962C8B-B14F-4D97-AF65-F5344CB8AC3E}">
        <p14:creationId xmlns:p14="http://schemas.microsoft.com/office/powerpoint/2010/main" val="3417503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DF73-FB8B-4D2E-A79A-843A47D41BF2}"/>
              </a:ext>
            </a:extLst>
          </p:cNvPr>
          <p:cNvSpPr>
            <a:spLocks noGrp="1"/>
          </p:cNvSpPr>
          <p:nvPr>
            <p:ph type="title"/>
          </p:nvPr>
        </p:nvSpPr>
        <p:spPr/>
        <p:txBody>
          <a:bodyPr>
            <a:normAutofit fontScale="90000"/>
          </a:bodyPr>
          <a:lstStyle/>
          <a:p>
            <a:r>
              <a:rPr lang="en-US" dirty="0"/>
              <a:t>React Has Broader Community Support, Too</a:t>
            </a:r>
            <a:endParaRPr lang="en-GB" dirty="0"/>
          </a:p>
        </p:txBody>
      </p:sp>
      <p:sp>
        <p:nvSpPr>
          <p:cNvPr id="3" name="Content Placeholder 2">
            <a:extLst>
              <a:ext uri="{FF2B5EF4-FFF2-40B4-BE49-F238E27FC236}">
                <a16:creationId xmlns:a16="http://schemas.microsoft.com/office/drawing/2014/main" id="{2EB94926-9421-49AC-8B4A-EAC79080363C}"/>
              </a:ext>
            </a:extLst>
          </p:cNvPr>
          <p:cNvSpPr>
            <a:spLocks noGrp="1"/>
          </p:cNvSpPr>
          <p:nvPr>
            <p:ph idx="1"/>
          </p:nvPr>
        </p:nvSpPr>
        <p:spPr>
          <a:xfrm>
            <a:off x="1251811" y="2084468"/>
            <a:ext cx="6640378" cy="3261256"/>
          </a:xfrm>
        </p:spPr>
        <p:txBody>
          <a:bodyPr>
            <a:normAutofit/>
          </a:bodyPr>
          <a:lstStyle/>
          <a:p>
            <a:pPr marL="0" indent="0" algn="ctr">
              <a:buNone/>
            </a:pPr>
            <a:r>
              <a:rPr lang="en-US" sz="2800" dirty="0"/>
              <a:t>Since 2015, </a:t>
            </a:r>
            <a:r>
              <a:rPr lang="en-US" sz="2800" dirty="0" err="1"/>
              <a:t>React's</a:t>
            </a:r>
            <a:r>
              <a:rPr lang="en-US" sz="2800" dirty="0"/>
              <a:t> popularity has grown steadily. It has a massive active community and its GitHub Repository has over 164k Stars. It is one of the Top 5 Repositories on GitHub.</a:t>
            </a:r>
            <a:endParaRPr lang="en-GB" sz="2800" dirty="0"/>
          </a:p>
        </p:txBody>
      </p:sp>
    </p:spTree>
    <p:extLst>
      <p:ext uri="{BB962C8B-B14F-4D97-AF65-F5344CB8AC3E}">
        <p14:creationId xmlns:p14="http://schemas.microsoft.com/office/powerpoint/2010/main" val="4196912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0438-0FD5-436A-8752-CD0D396AC1DA}"/>
              </a:ext>
            </a:extLst>
          </p:cNvPr>
          <p:cNvSpPr>
            <a:spLocks noGrp="1"/>
          </p:cNvSpPr>
          <p:nvPr>
            <p:ph type="title"/>
          </p:nvPr>
        </p:nvSpPr>
        <p:spPr/>
        <p:txBody>
          <a:bodyPr/>
          <a:lstStyle/>
          <a:p>
            <a:r>
              <a:rPr lang="en-GB" dirty="0"/>
              <a:t>React Has Great Performance</a:t>
            </a:r>
          </a:p>
        </p:txBody>
      </p:sp>
      <p:sp>
        <p:nvSpPr>
          <p:cNvPr id="3" name="Content Placeholder 2">
            <a:extLst>
              <a:ext uri="{FF2B5EF4-FFF2-40B4-BE49-F238E27FC236}">
                <a16:creationId xmlns:a16="http://schemas.microsoft.com/office/drawing/2014/main" id="{79860605-115D-4471-A34F-2657ECA9CA1D}"/>
              </a:ext>
            </a:extLst>
          </p:cNvPr>
          <p:cNvSpPr>
            <a:spLocks noGrp="1"/>
          </p:cNvSpPr>
          <p:nvPr>
            <p:ph idx="1"/>
          </p:nvPr>
        </p:nvSpPr>
        <p:spPr/>
        <p:txBody>
          <a:bodyPr>
            <a:normAutofit/>
          </a:bodyPr>
          <a:lstStyle/>
          <a:p>
            <a:pPr algn="just"/>
            <a:r>
              <a:rPr lang="en-US" dirty="0"/>
              <a:t>The React team realized that JavaScript is fast, but updating the DOM makes it slow. React minimizes DOM changes. And it has figured out the most efficient and intelligent way to update DOM.</a:t>
            </a:r>
          </a:p>
          <a:p>
            <a:pPr algn="just"/>
            <a:r>
              <a:rPr lang="en-US" dirty="0"/>
              <a:t>Before React, most frameworks and libraries would update the DOM unintelligently to reflect a new state. This resulted in changes to a significant portion of the page.</a:t>
            </a:r>
            <a:endParaRPr lang="en-GB" dirty="0"/>
          </a:p>
        </p:txBody>
      </p:sp>
    </p:spTree>
    <p:extLst>
      <p:ext uri="{BB962C8B-B14F-4D97-AF65-F5344CB8AC3E}">
        <p14:creationId xmlns:p14="http://schemas.microsoft.com/office/powerpoint/2010/main" val="1274754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F0CC-0A15-4D14-9C10-9776DF90E7C1}"/>
              </a:ext>
            </a:extLst>
          </p:cNvPr>
          <p:cNvSpPr>
            <a:spLocks noGrp="1"/>
          </p:cNvSpPr>
          <p:nvPr>
            <p:ph type="title"/>
          </p:nvPr>
        </p:nvSpPr>
        <p:spPr/>
        <p:txBody>
          <a:bodyPr/>
          <a:lstStyle/>
          <a:p>
            <a:r>
              <a:rPr lang="en-US" dirty="0"/>
              <a:t>React is Easy to Test</a:t>
            </a:r>
            <a:endParaRPr lang="en-GB" dirty="0"/>
          </a:p>
        </p:txBody>
      </p:sp>
      <p:sp>
        <p:nvSpPr>
          <p:cNvPr id="3" name="Content Placeholder 2">
            <a:extLst>
              <a:ext uri="{FF2B5EF4-FFF2-40B4-BE49-F238E27FC236}">
                <a16:creationId xmlns:a16="http://schemas.microsoft.com/office/drawing/2014/main" id="{7D272407-9AA4-43C0-9EA0-5E5E14B81084}"/>
              </a:ext>
            </a:extLst>
          </p:cNvPr>
          <p:cNvSpPr>
            <a:spLocks noGrp="1"/>
          </p:cNvSpPr>
          <p:nvPr>
            <p:ph idx="1"/>
          </p:nvPr>
        </p:nvSpPr>
        <p:spPr/>
        <p:txBody>
          <a:bodyPr>
            <a:noAutofit/>
          </a:bodyPr>
          <a:lstStyle/>
          <a:p>
            <a:pPr algn="just"/>
            <a:r>
              <a:rPr lang="en-US" sz="2800" dirty="0" err="1">
                <a:solidFill>
                  <a:srgbClr val="FF0000"/>
                </a:solidFill>
              </a:rPr>
              <a:t>React's</a:t>
            </a:r>
            <a:r>
              <a:rPr lang="en-US" sz="2800" dirty="0">
                <a:solidFill>
                  <a:srgbClr val="FF0000"/>
                </a:solidFill>
              </a:rPr>
              <a:t> design</a:t>
            </a:r>
            <a:r>
              <a:rPr lang="en-US" sz="2800" dirty="0"/>
              <a:t> is very user friendly for testing.</a:t>
            </a:r>
          </a:p>
          <a:p>
            <a:pPr algn="just"/>
            <a:r>
              <a:rPr lang="en-US" sz="2800" dirty="0">
                <a:solidFill>
                  <a:srgbClr val="FF0000"/>
                </a:solidFill>
              </a:rPr>
              <a:t>Traditional UI browser </a:t>
            </a:r>
            <a:r>
              <a:rPr lang="en-US" sz="2800" dirty="0"/>
              <a:t>testing is a hassle to setup. On the other hand, you require very little or no configuration for testing in React.</a:t>
            </a:r>
          </a:p>
          <a:p>
            <a:pPr algn="just"/>
            <a:r>
              <a:rPr lang="en-US" sz="2800" dirty="0">
                <a:solidFill>
                  <a:srgbClr val="FF0000"/>
                </a:solidFill>
              </a:rPr>
              <a:t>Traditional UI browser </a:t>
            </a:r>
            <a:r>
              <a:rPr lang="en-US" sz="2800" dirty="0"/>
              <a:t>requires browsers for testing, but you can test React components quickly and easily using the node command-line.</a:t>
            </a:r>
          </a:p>
        </p:txBody>
      </p:sp>
    </p:spTree>
    <p:extLst>
      <p:ext uri="{BB962C8B-B14F-4D97-AF65-F5344CB8AC3E}">
        <p14:creationId xmlns:p14="http://schemas.microsoft.com/office/powerpoint/2010/main" val="333235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F0CC-0A15-4D14-9C10-9776DF90E7C1}"/>
              </a:ext>
            </a:extLst>
          </p:cNvPr>
          <p:cNvSpPr>
            <a:spLocks noGrp="1"/>
          </p:cNvSpPr>
          <p:nvPr>
            <p:ph type="title"/>
          </p:nvPr>
        </p:nvSpPr>
        <p:spPr/>
        <p:txBody>
          <a:bodyPr/>
          <a:lstStyle/>
          <a:p>
            <a:r>
              <a:rPr lang="en-US" dirty="0"/>
              <a:t>React is Easy to Test</a:t>
            </a:r>
            <a:endParaRPr lang="en-GB" dirty="0"/>
          </a:p>
        </p:txBody>
      </p:sp>
      <p:sp>
        <p:nvSpPr>
          <p:cNvPr id="3" name="Content Placeholder 2">
            <a:extLst>
              <a:ext uri="{FF2B5EF4-FFF2-40B4-BE49-F238E27FC236}">
                <a16:creationId xmlns:a16="http://schemas.microsoft.com/office/drawing/2014/main" id="{7D272407-9AA4-43C0-9EA0-5E5E14B81084}"/>
              </a:ext>
            </a:extLst>
          </p:cNvPr>
          <p:cNvSpPr>
            <a:spLocks noGrp="1"/>
          </p:cNvSpPr>
          <p:nvPr>
            <p:ph idx="1"/>
          </p:nvPr>
        </p:nvSpPr>
        <p:spPr/>
        <p:txBody>
          <a:bodyPr>
            <a:noAutofit/>
          </a:bodyPr>
          <a:lstStyle/>
          <a:p>
            <a:pPr algn="just"/>
            <a:r>
              <a:rPr lang="en-US" sz="2800" dirty="0">
                <a:solidFill>
                  <a:srgbClr val="FF0000"/>
                </a:solidFill>
              </a:rPr>
              <a:t>Traditional UI browser</a:t>
            </a:r>
            <a:r>
              <a:rPr lang="en-US" sz="2800" dirty="0"/>
              <a:t> testing is slow. But command-line testing is fast, and you can run a considerable amount of test suites at a time.</a:t>
            </a:r>
          </a:p>
          <a:p>
            <a:pPr algn="just"/>
            <a:r>
              <a:rPr lang="en-US" sz="2800" dirty="0">
                <a:solidFill>
                  <a:srgbClr val="FF0000"/>
                </a:solidFill>
              </a:rPr>
              <a:t>Traditional UI browser </a:t>
            </a:r>
            <a:r>
              <a:rPr lang="en-US" sz="2800" dirty="0"/>
              <a:t>testing is often time consuming and challenging to maintain. React test can be written quickly using tools like Jest &amp; Enzyme.</a:t>
            </a:r>
            <a:endParaRPr lang="en-GB" sz="2800" dirty="0"/>
          </a:p>
        </p:txBody>
      </p:sp>
    </p:spTree>
    <p:extLst>
      <p:ext uri="{BB962C8B-B14F-4D97-AF65-F5344CB8AC3E}">
        <p14:creationId xmlns:p14="http://schemas.microsoft.com/office/powerpoint/2010/main" val="420791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92D2-BAE7-4E54-AC0F-60EAC82C495A}"/>
              </a:ext>
            </a:extLst>
          </p:cNvPr>
          <p:cNvSpPr>
            <a:spLocks noGrp="1"/>
          </p:cNvSpPr>
          <p:nvPr>
            <p:ph type="title"/>
          </p:nvPr>
        </p:nvSpPr>
        <p:spPr/>
        <p:txBody>
          <a:bodyPr/>
          <a:lstStyle/>
          <a:p>
            <a:r>
              <a:rPr lang="en-US" dirty="0"/>
              <a:t>React Installation </a:t>
            </a:r>
          </a:p>
        </p:txBody>
      </p:sp>
      <p:graphicFrame>
        <p:nvGraphicFramePr>
          <p:cNvPr id="4" name="Content Placeholder 3">
            <a:extLst>
              <a:ext uri="{FF2B5EF4-FFF2-40B4-BE49-F238E27FC236}">
                <a16:creationId xmlns:a16="http://schemas.microsoft.com/office/drawing/2014/main" id="{E1B87CF6-61D3-430A-B1EC-5FBA5E5AD0E5}"/>
              </a:ext>
            </a:extLst>
          </p:cNvPr>
          <p:cNvGraphicFramePr>
            <a:graphicFrameLocks noGrp="1"/>
          </p:cNvGraphicFramePr>
          <p:nvPr>
            <p:ph idx="1"/>
            <p:extLst>
              <p:ext uri="{D42A27DB-BD31-4B8C-83A1-F6EECF244321}">
                <p14:modId xmlns:p14="http://schemas.microsoft.com/office/powerpoint/2010/main" val="3855613462"/>
              </p:ext>
            </p:extLst>
          </p:nvPr>
        </p:nvGraphicFramePr>
        <p:xfrm>
          <a:off x="471054" y="1212270"/>
          <a:ext cx="8229601" cy="5537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3148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9357-C0D4-4D4B-B479-F023EDD32E14}"/>
              </a:ext>
            </a:extLst>
          </p:cNvPr>
          <p:cNvSpPr>
            <a:spLocks noGrp="1"/>
          </p:cNvSpPr>
          <p:nvPr>
            <p:ph type="title"/>
          </p:nvPr>
        </p:nvSpPr>
        <p:spPr/>
        <p:txBody>
          <a:bodyPr/>
          <a:lstStyle/>
          <a:p>
            <a:r>
              <a:rPr lang="en-GB" dirty="0"/>
              <a:t>What is Routing?</a:t>
            </a:r>
          </a:p>
        </p:txBody>
      </p:sp>
      <p:sp>
        <p:nvSpPr>
          <p:cNvPr id="3" name="Content Placeholder 2">
            <a:extLst>
              <a:ext uri="{FF2B5EF4-FFF2-40B4-BE49-F238E27FC236}">
                <a16:creationId xmlns:a16="http://schemas.microsoft.com/office/drawing/2014/main" id="{0B6A945F-CABC-485E-BB25-6999E5D3E6C1}"/>
              </a:ext>
            </a:extLst>
          </p:cNvPr>
          <p:cNvSpPr>
            <a:spLocks noGrp="1"/>
          </p:cNvSpPr>
          <p:nvPr>
            <p:ph idx="1"/>
          </p:nvPr>
        </p:nvSpPr>
        <p:spPr/>
        <p:txBody>
          <a:bodyPr>
            <a:normAutofit/>
          </a:bodyPr>
          <a:lstStyle/>
          <a:p>
            <a:pPr algn="just"/>
            <a:r>
              <a:rPr lang="en-US" sz="2800" dirty="0"/>
              <a:t>Routing is the capacity to show different pages to the user. That means the user can move between different parts of an application by entering a URL or clicking on an element.</a:t>
            </a:r>
          </a:p>
          <a:p>
            <a:pPr algn="just"/>
            <a:r>
              <a:rPr lang="en-US" sz="2800" dirty="0"/>
              <a:t>React comes without routing. And to enable it in our project, we need to add a library named react-router.</a:t>
            </a:r>
            <a:endParaRPr lang="en-GB" sz="2800" dirty="0"/>
          </a:p>
        </p:txBody>
      </p:sp>
    </p:spTree>
    <p:extLst>
      <p:ext uri="{BB962C8B-B14F-4D97-AF65-F5344CB8AC3E}">
        <p14:creationId xmlns:p14="http://schemas.microsoft.com/office/powerpoint/2010/main" val="1377062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CD7C-211C-4FD2-933D-FAB5A622D089}"/>
              </a:ext>
            </a:extLst>
          </p:cNvPr>
          <p:cNvSpPr>
            <a:spLocks noGrp="1"/>
          </p:cNvSpPr>
          <p:nvPr>
            <p:ph type="title"/>
          </p:nvPr>
        </p:nvSpPr>
        <p:spPr/>
        <p:txBody>
          <a:bodyPr/>
          <a:lstStyle/>
          <a:p>
            <a:r>
              <a:rPr lang="en-GB" dirty="0"/>
              <a:t>Setting up the router</a:t>
            </a:r>
          </a:p>
        </p:txBody>
      </p:sp>
      <p:sp>
        <p:nvSpPr>
          <p:cNvPr id="3" name="Content Placeholder 2">
            <a:extLst>
              <a:ext uri="{FF2B5EF4-FFF2-40B4-BE49-F238E27FC236}">
                <a16:creationId xmlns:a16="http://schemas.microsoft.com/office/drawing/2014/main" id="{397C0FC1-4837-40EE-A0AE-0817BF2FCC54}"/>
              </a:ext>
            </a:extLst>
          </p:cNvPr>
          <p:cNvSpPr>
            <a:spLocks noGrp="1"/>
          </p:cNvSpPr>
          <p:nvPr>
            <p:ph idx="1"/>
          </p:nvPr>
        </p:nvSpPr>
        <p:spPr/>
        <p:txBody>
          <a:bodyPr/>
          <a:lstStyle/>
          <a:p>
            <a:pPr algn="just"/>
            <a:r>
              <a:rPr lang="en-US" dirty="0"/>
              <a:t>To enable routing in our React app, we first need to import </a:t>
            </a:r>
            <a:r>
              <a:rPr lang="en-US" dirty="0" err="1"/>
              <a:t>BrowserRouter</a:t>
            </a:r>
            <a:r>
              <a:rPr lang="en-US" dirty="0"/>
              <a:t> from react-router-dom.</a:t>
            </a:r>
          </a:p>
          <a:p>
            <a:pPr algn="just"/>
            <a:r>
              <a:rPr lang="en-US" dirty="0">
                <a:solidFill>
                  <a:srgbClr val="FF0000"/>
                </a:solidFill>
              </a:rPr>
              <a:t>import { </a:t>
            </a:r>
            <a:r>
              <a:rPr lang="en-US" dirty="0" err="1">
                <a:solidFill>
                  <a:srgbClr val="FF0000"/>
                </a:solidFill>
              </a:rPr>
              <a:t>BrowserRouter</a:t>
            </a:r>
            <a:r>
              <a:rPr lang="en-US" dirty="0">
                <a:solidFill>
                  <a:srgbClr val="FF0000"/>
                </a:solidFill>
              </a:rPr>
              <a:t> as Router } from "react-router-</a:t>
            </a:r>
            <a:r>
              <a:rPr lang="en-US" dirty="0" err="1">
                <a:solidFill>
                  <a:srgbClr val="FF0000"/>
                </a:solidFill>
              </a:rPr>
              <a:t>dom</a:t>
            </a:r>
            <a:r>
              <a:rPr lang="en-US" dirty="0">
                <a:solidFill>
                  <a:srgbClr val="FF0000"/>
                </a:solidFill>
              </a:rPr>
              <a:t>";</a:t>
            </a:r>
          </a:p>
          <a:p>
            <a:pPr algn="just"/>
            <a:r>
              <a:rPr lang="en-US" dirty="0"/>
              <a:t>This should hold everything in our app where routing is needed. That means, if we need routing in our entire app, we must wrap our higher component with </a:t>
            </a:r>
            <a:r>
              <a:rPr lang="en-US" dirty="0" err="1"/>
              <a:t>BrowserRouter</a:t>
            </a:r>
            <a:r>
              <a:rPr lang="en-US" dirty="0"/>
              <a:t>.</a:t>
            </a:r>
            <a:endParaRPr lang="en-GB" dirty="0"/>
          </a:p>
        </p:txBody>
      </p:sp>
    </p:spTree>
    <p:extLst>
      <p:ext uri="{BB962C8B-B14F-4D97-AF65-F5344CB8AC3E}">
        <p14:creationId xmlns:p14="http://schemas.microsoft.com/office/powerpoint/2010/main" val="1826614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EAD2-20F7-428C-AB3E-7909C9E6E1DD}"/>
              </a:ext>
            </a:extLst>
          </p:cNvPr>
          <p:cNvSpPr>
            <a:spLocks noGrp="1"/>
          </p:cNvSpPr>
          <p:nvPr>
            <p:ph type="title"/>
          </p:nvPr>
        </p:nvSpPr>
        <p:spPr/>
        <p:txBody>
          <a:bodyPr/>
          <a:lstStyle/>
          <a:p>
            <a:r>
              <a:rPr lang="en-GB" dirty="0"/>
              <a:t>Rendering routes</a:t>
            </a:r>
          </a:p>
        </p:txBody>
      </p:sp>
      <p:sp>
        <p:nvSpPr>
          <p:cNvPr id="3" name="Content Placeholder 2">
            <a:extLst>
              <a:ext uri="{FF2B5EF4-FFF2-40B4-BE49-F238E27FC236}">
                <a16:creationId xmlns:a16="http://schemas.microsoft.com/office/drawing/2014/main" id="{D35238D9-2B9C-4568-95C4-CEAD16295961}"/>
              </a:ext>
            </a:extLst>
          </p:cNvPr>
          <p:cNvSpPr>
            <a:spLocks noGrp="1"/>
          </p:cNvSpPr>
          <p:nvPr>
            <p:ph idx="1"/>
          </p:nvPr>
        </p:nvSpPr>
        <p:spPr/>
        <p:txBody>
          <a:bodyPr>
            <a:normAutofit/>
          </a:bodyPr>
          <a:lstStyle/>
          <a:p>
            <a:pPr algn="just"/>
            <a:r>
              <a:rPr lang="en-US" sz="2800" dirty="0"/>
              <a:t>To render routes, we have to import the Route component from the router package.</a:t>
            </a:r>
          </a:p>
          <a:p>
            <a:pPr algn="just"/>
            <a:r>
              <a:rPr lang="en-US" sz="2800" dirty="0">
                <a:solidFill>
                  <a:srgbClr val="FF0000"/>
                </a:solidFill>
              </a:rPr>
              <a:t>import { </a:t>
            </a:r>
            <a:r>
              <a:rPr lang="en-US" sz="2800" dirty="0" err="1">
                <a:solidFill>
                  <a:srgbClr val="FF0000"/>
                </a:solidFill>
              </a:rPr>
              <a:t>BrowserRouter</a:t>
            </a:r>
            <a:r>
              <a:rPr lang="en-US" sz="2800" dirty="0">
                <a:solidFill>
                  <a:srgbClr val="FF0000"/>
                </a:solidFill>
              </a:rPr>
              <a:t> as Router, Route } from "react-router-</a:t>
            </a:r>
            <a:r>
              <a:rPr lang="en-US" sz="2800" dirty="0" err="1">
                <a:solidFill>
                  <a:srgbClr val="FF0000"/>
                </a:solidFill>
              </a:rPr>
              <a:t>dom</a:t>
            </a:r>
            <a:r>
              <a:rPr lang="en-US" sz="2800" dirty="0">
                <a:solidFill>
                  <a:srgbClr val="FF0000"/>
                </a:solidFill>
              </a:rPr>
              <a:t>";</a:t>
            </a:r>
            <a:endParaRPr lang="en-GB" sz="2800" dirty="0">
              <a:solidFill>
                <a:srgbClr val="FF0000"/>
              </a:solidFill>
            </a:endParaRPr>
          </a:p>
        </p:txBody>
      </p:sp>
    </p:spTree>
    <p:extLst>
      <p:ext uri="{BB962C8B-B14F-4D97-AF65-F5344CB8AC3E}">
        <p14:creationId xmlns:p14="http://schemas.microsoft.com/office/powerpoint/2010/main" val="1661366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C87B-CC90-489F-B81C-BDC95A7C53BC}"/>
              </a:ext>
            </a:extLst>
          </p:cNvPr>
          <p:cNvSpPr>
            <a:spLocks noGrp="1"/>
          </p:cNvSpPr>
          <p:nvPr>
            <p:ph type="title"/>
          </p:nvPr>
        </p:nvSpPr>
        <p:spPr/>
        <p:txBody>
          <a:bodyPr/>
          <a:lstStyle/>
          <a:p>
            <a:r>
              <a:rPr lang="en-US" dirty="0"/>
              <a:t>Using links to switch pages</a:t>
            </a:r>
            <a:endParaRPr lang="en-GB" dirty="0"/>
          </a:p>
        </p:txBody>
      </p:sp>
      <p:sp>
        <p:nvSpPr>
          <p:cNvPr id="3" name="Content Placeholder 2">
            <a:extLst>
              <a:ext uri="{FF2B5EF4-FFF2-40B4-BE49-F238E27FC236}">
                <a16:creationId xmlns:a16="http://schemas.microsoft.com/office/drawing/2014/main" id="{F713BDD6-0C08-4B16-A1AA-C05E8D25E448}"/>
              </a:ext>
            </a:extLst>
          </p:cNvPr>
          <p:cNvSpPr>
            <a:spLocks noGrp="1"/>
          </p:cNvSpPr>
          <p:nvPr>
            <p:ph idx="1"/>
          </p:nvPr>
        </p:nvSpPr>
        <p:spPr/>
        <p:txBody>
          <a:bodyPr>
            <a:noAutofit/>
          </a:bodyPr>
          <a:lstStyle/>
          <a:p>
            <a:pPr algn="just"/>
            <a:r>
              <a:rPr lang="en-US" dirty="0"/>
              <a:t>To add links to our project, we will use the React Router again.</a:t>
            </a:r>
          </a:p>
          <a:p>
            <a:pPr algn="just"/>
            <a:r>
              <a:rPr lang="en-US" dirty="0">
                <a:solidFill>
                  <a:srgbClr val="FF0000"/>
                </a:solidFill>
              </a:rPr>
              <a:t>import { </a:t>
            </a:r>
            <a:r>
              <a:rPr lang="en-US" dirty="0" err="1">
                <a:solidFill>
                  <a:srgbClr val="FF0000"/>
                </a:solidFill>
              </a:rPr>
              <a:t>BrowserRouter</a:t>
            </a:r>
            <a:r>
              <a:rPr lang="en-US" dirty="0">
                <a:solidFill>
                  <a:srgbClr val="FF0000"/>
                </a:solidFill>
              </a:rPr>
              <a:t> as Router, Route, Link } from "react-router-</a:t>
            </a:r>
            <a:r>
              <a:rPr lang="en-US" dirty="0" err="1">
                <a:solidFill>
                  <a:srgbClr val="FF0000"/>
                </a:solidFill>
              </a:rPr>
              <a:t>dom</a:t>
            </a:r>
            <a:r>
              <a:rPr lang="en-US" dirty="0">
                <a:solidFill>
                  <a:srgbClr val="FF0000"/>
                </a:solidFill>
              </a:rPr>
              <a:t>";</a:t>
            </a:r>
          </a:p>
          <a:p>
            <a:pPr algn="just"/>
            <a:r>
              <a:rPr lang="en-US" dirty="0"/>
              <a:t>After importing Link, we have to update our navigation bar a bit. Now, instead of using a tag and </a:t>
            </a:r>
            <a:r>
              <a:rPr lang="en-US" dirty="0" err="1"/>
              <a:t>href</a:t>
            </a:r>
            <a:r>
              <a:rPr lang="en-US" dirty="0"/>
              <a:t>, React Router uses Link and to </a:t>
            </a:r>
            <a:r>
              <a:rPr lang="en-US" dirty="0" err="1"/>
              <a:t>to</a:t>
            </a:r>
            <a:r>
              <a:rPr lang="en-US" dirty="0"/>
              <a:t>, well, be able to switch between pages without reloading it.</a:t>
            </a:r>
            <a:endParaRPr lang="en-GB" dirty="0"/>
          </a:p>
        </p:txBody>
      </p:sp>
    </p:spTree>
    <p:extLst>
      <p:ext uri="{BB962C8B-B14F-4D97-AF65-F5344CB8AC3E}">
        <p14:creationId xmlns:p14="http://schemas.microsoft.com/office/powerpoint/2010/main" val="2708508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1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FDA15-F7E3-43BB-AE95-3899F6291792}"/>
              </a:ext>
            </a:extLst>
          </p:cNvPr>
          <p:cNvSpPr>
            <a:spLocks noGrp="1"/>
          </p:cNvSpPr>
          <p:nvPr>
            <p:ph type="title"/>
          </p:nvPr>
        </p:nvSpPr>
        <p:spPr>
          <a:xfrm>
            <a:off x="628650" y="585216"/>
            <a:ext cx="7886700" cy="1325563"/>
          </a:xfrm>
        </p:spPr>
        <p:txBody>
          <a:bodyPr>
            <a:normAutofit/>
          </a:bodyPr>
          <a:lstStyle/>
          <a:p>
            <a:br>
              <a:rPr lang="en-GB" sz="2800">
                <a:solidFill>
                  <a:schemeClr val="bg1"/>
                </a:solidFill>
              </a:rPr>
            </a:br>
            <a:r>
              <a:rPr lang="en-GB" sz="2800">
                <a:solidFill>
                  <a:schemeClr val="bg1"/>
                </a:solidFill>
              </a:rPr>
              <a:t>Install NodeJS and NPM.</a:t>
            </a:r>
            <a:br>
              <a:rPr lang="en-GB" sz="2800">
                <a:solidFill>
                  <a:schemeClr val="bg1"/>
                </a:solidFill>
              </a:rPr>
            </a:br>
            <a:endParaRPr lang="en-GB" sz="2800">
              <a:solidFill>
                <a:schemeClr val="bg1"/>
              </a:solidFill>
            </a:endParaRPr>
          </a:p>
        </p:txBody>
      </p:sp>
      <p:pic>
        <p:nvPicPr>
          <p:cNvPr id="5" name="Picture 4">
            <a:extLst>
              <a:ext uri="{FF2B5EF4-FFF2-40B4-BE49-F238E27FC236}">
                <a16:creationId xmlns:a16="http://schemas.microsoft.com/office/drawing/2014/main" id="{98A1D46D-FD06-45E9-8A8A-2AF96E1F478E}"/>
              </a:ext>
            </a:extLst>
          </p:cNvPr>
          <p:cNvPicPr>
            <a:picLocks noChangeAspect="1"/>
          </p:cNvPicPr>
          <p:nvPr/>
        </p:nvPicPr>
        <p:blipFill rotWithShape="1">
          <a:blip r:embed="rId2"/>
          <a:srcRect l="13382" r="14737" b="-3"/>
          <a:stretch/>
        </p:blipFill>
        <p:spPr>
          <a:xfrm>
            <a:off x="411479" y="2345037"/>
            <a:ext cx="5285936" cy="3831925"/>
          </a:xfrm>
          <a:prstGeom prst="rect">
            <a:avLst/>
          </a:prstGeom>
        </p:spPr>
      </p:pic>
      <p:sp>
        <p:nvSpPr>
          <p:cNvPr id="3" name="Content Placeholder 2">
            <a:extLst>
              <a:ext uri="{FF2B5EF4-FFF2-40B4-BE49-F238E27FC236}">
                <a16:creationId xmlns:a16="http://schemas.microsoft.com/office/drawing/2014/main" id="{4DD57791-78E0-4B22-9204-37124324A58B}"/>
              </a:ext>
            </a:extLst>
          </p:cNvPr>
          <p:cNvSpPr>
            <a:spLocks noGrp="1"/>
          </p:cNvSpPr>
          <p:nvPr>
            <p:ph idx="1"/>
          </p:nvPr>
        </p:nvSpPr>
        <p:spPr>
          <a:xfrm>
            <a:off x="5876077" y="2516777"/>
            <a:ext cx="2852928" cy="3660185"/>
          </a:xfrm>
        </p:spPr>
        <p:txBody>
          <a:bodyPr anchor="ctr">
            <a:normAutofit/>
          </a:bodyPr>
          <a:lstStyle/>
          <a:p>
            <a:r>
              <a:rPr lang="en-US" sz="1900" dirty="0"/>
              <a:t>Go to https://nodejs.org/en/</a:t>
            </a:r>
          </a:p>
          <a:p>
            <a:r>
              <a:rPr lang="en-US" sz="1900" dirty="0"/>
              <a:t>Download the latest version of NodeJS LTS with Administrator privileges.</a:t>
            </a:r>
            <a:endParaRPr lang="en-GB" sz="1900" dirty="0"/>
          </a:p>
        </p:txBody>
      </p:sp>
    </p:spTree>
    <p:extLst>
      <p:ext uri="{BB962C8B-B14F-4D97-AF65-F5344CB8AC3E}">
        <p14:creationId xmlns:p14="http://schemas.microsoft.com/office/powerpoint/2010/main" val="297399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18874-5C55-460A-A3ED-B9FEE615FE93}"/>
              </a:ext>
            </a:extLst>
          </p:cNvPr>
          <p:cNvSpPr>
            <a:spLocks noGrp="1"/>
          </p:cNvSpPr>
          <p:nvPr>
            <p:ph type="title"/>
          </p:nvPr>
        </p:nvSpPr>
        <p:spPr/>
        <p:txBody>
          <a:bodyPr/>
          <a:lstStyle/>
          <a:p>
            <a:r>
              <a:rPr lang="en-GB" dirty="0"/>
              <a:t>Open </a:t>
            </a:r>
            <a:r>
              <a:rPr lang="en-GB" dirty="0" err="1"/>
              <a:t>cmd</a:t>
            </a:r>
            <a:r>
              <a:rPr lang="en-GB" dirty="0"/>
              <a:t>  *</a:t>
            </a:r>
            <a:r>
              <a:rPr lang="en-GB" dirty="0" err="1"/>
              <a:t>cmd</a:t>
            </a:r>
            <a:r>
              <a:rPr lang="en-GB" dirty="0"/>
              <a:t> </a:t>
            </a:r>
          </a:p>
        </p:txBody>
      </p:sp>
      <p:pic>
        <p:nvPicPr>
          <p:cNvPr id="5" name="Picture 4">
            <a:extLst>
              <a:ext uri="{FF2B5EF4-FFF2-40B4-BE49-F238E27FC236}">
                <a16:creationId xmlns:a16="http://schemas.microsoft.com/office/drawing/2014/main" id="{8E278028-C503-4E3A-AF28-DF315202D259}"/>
              </a:ext>
            </a:extLst>
          </p:cNvPr>
          <p:cNvPicPr>
            <a:picLocks noChangeAspect="1"/>
          </p:cNvPicPr>
          <p:nvPr/>
        </p:nvPicPr>
        <p:blipFill>
          <a:blip r:embed="rId2"/>
          <a:stretch>
            <a:fillRect/>
          </a:stretch>
        </p:blipFill>
        <p:spPr>
          <a:xfrm>
            <a:off x="150576" y="1448970"/>
            <a:ext cx="8870983" cy="4989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540237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Bol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1025</TotalTime>
  <Words>2961</Words>
  <Application>Microsoft Office PowerPoint</Application>
  <PresentationFormat>On-screen Show (4:3)</PresentationFormat>
  <Paragraphs>246</Paragraphs>
  <Slides>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Bahnschrift</vt:lpstr>
      <vt:lpstr>Bahnschrift SemiBold</vt:lpstr>
      <vt:lpstr>Calibri</vt:lpstr>
      <vt:lpstr>Verdana</vt:lpstr>
      <vt:lpstr>1_Office Theme</vt:lpstr>
      <vt:lpstr>PowerPoint Presentation</vt:lpstr>
      <vt:lpstr>PowerPoint Presentation</vt:lpstr>
      <vt:lpstr>React</vt:lpstr>
      <vt:lpstr>React (JavaScript library)</vt:lpstr>
      <vt:lpstr>Components</vt:lpstr>
      <vt:lpstr>Virtual DOM</vt:lpstr>
      <vt:lpstr>React Installation </vt:lpstr>
      <vt:lpstr> Install NodeJS and NPM. </vt:lpstr>
      <vt:lpstr>Open cmd  *cmd </vt:lpstr>
      <vt:lpstr>To check version*  node -v</vt:lpstr>
      <vt:lpstr>Npm installation*  npm -v </vt:lpstr>
      <vt:lpstr>Install Visual Studio Code </vt:lpstr>
      <vt:lpstr>Install react from terminal </vt:lpstr>
      <vt:lpstr>Installation ---</vt:lpstr>
      <vt:lpstr>React Version*  Create-react-app  –-Version  </vt:lpstr>
      <vt:lpstr>Creating directory*  mkdir  </vt:lpstr>
      <vt:lpstr>Change working directory*   CD </vt:lpstr>
      <vt:lpstr>Create app inside directory * create-react-app-awesomeapp </vt:lpstr>
      <vt:lpstr>Installation going on </vt:lpstr>
      <vt:lpstr>Change directory *   CD</vt:lpstr>
      <vt:lpstr>Npm start*   npm start  </vt:lpstr>
      <vt:lpstr>Local Host.</vt:lpstr>
      <vt:lpstr>What is npm for?</vt:lpstr>
      <vt:lpstr>What is Gitignore?</vt:lpstr>
      <vt:lpstr>package. json file </vt:lpstr>
      <vt:lpstr>What is a package lock json file?</vt:lpstr>
      <vt:lpstr>What is ES6?</vt:lpstr>
      <vt:lpstr>What is ES6?</vt:lpstr>
      <vt:lpstr>React ES6 Classes</vt:lpstr>
      <vt:lpstr>React ES6 Classes</vt:lpstr>
      <vt:lpstr>Arrow functions </vt:lpstr>
      <vt:lpstr>React ES6 Arrow Functions</vt:lpstr>
      <vt:lpstr>With Arrow Function:</vt:lpstr>
      <vt:lpstr>Advantages of Arrow Function</vt:lpstr>
      <vt:lpstr>React ES6 Array Methods</vt:lpstr>
      <vt:lpstr>Example</vt:lpstr>
      <vt:lpstr>Export</vt:lpstr>
      <vt:lpstr>Import</vt:lpstr>
      <vt:lpstr>Import From Named Exports</vt:lpstr>
      <vt:lpstr>React ES6 Ternary Operator</vt:lpstr>
      <vt:lpstr> Before: </vt:lpstr>
      <vt:lpstr>Advantages of REACTJS</vt:lpstr>
      <vt:lpstr>Advantages of REACTJS</vt:lpstr>
      <vt:lpstr>Provides Reusable Components</vt:lpstr>
      <vt:lpstr>Components Support</vt:lpstr>
      <vt:lpstr>SEO-friendly</vt:lpstr>
      <vt:lpstr>Some Additional Advantages 0f REACTJS:</vt:lpstr>
      <vt:lpstr>The Render Function</vt:lpstr>
      <vt:lpstr>The Render Function</vt:lpstr>
      <vt:lpstr>But render where?</vt:lpstr>
      <vt:lpstr>Example</vt:lpstr>
      <vt:lpstr>The Root Node</vt:lpstr>
      <vt:lpstr>What is JSX?</vt:lpstr>
      <vt:lpstr>Coding JSX</vt:lpstr>
      <vt:lpstr>Expressions in JSX</vt:lpstr>
      <vt:lpstr>React Components</vt:lpstr>
      <vt:lpstr>Create Your First Component</vt:lpstr>
      <vt:lpstr>Example</vt:lpstr>
      <vt:lpstr>Function Component</vt:lpstr>
      <vt:lpstr>Example</vt:lpstr>
      <vt:lpstr>Rendering a Component</vt:lpstr>
      <vt:lpstr>Why Should You Use React?</vt:lpstr>
      <vt:lpstr>React Has a Great Developer Experience</vt:lpstr>
      <vt:lpstr>React Has Facebook's Support/Resources</vt:lpstr>
      <vt:lpstr>React Has Facebook's Support/Resources</vt:lpstr>
      <vt:lpstr>React Has Broader Community Support, Too</vt:lpstr>
      <vt:lpstr>React Has Great Performance</vt:lpstr>
      <vt:lpstr>React is Easy to Test</vt:lpstr>
      <vt:lpstr>React is Easy to Test</vt:lpstr>
      <vt:lpstr>What is Routing?</vt:lpstr>
      <vt:lpstr>Setting up the router</vt:lpstr>
      <vt:lpstr>Rendering routes</vt:lpstr>
      <vt:lpstr>Using links to switch pages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Singh Rajpoot</dc:creator>
  <cp:lastModifiedBy>AMRITPAL SAINI</cp:lastModifiedBy>
  <cp:revision>87</cp:revision>
  <dcterms:created xsi:type="dcterms:W3CDTF">2020-12-18T18:59:12Z</dcterms:created>
  <dcterms:modified xsi:type="dcterms:W3CDTF">2022-03-21T10:33:11Z</dcterms:modified>
</cp:coreProperties>
</file>